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3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4" r:id="rId17"/>
    <p:sldId id="276" r:id="rId18"/>
    <p:sldId id="273" r:id="rId19"/>
    <p:sldId id="275" r:id="rId20"/>
    <p:sldId id="277" r:id="rId21"/>
    <p:sldId id="281" r:id="rId22"/>
    <p:sldId id="282" r:id="rId23"/>
    <p:sldId id="278" r:id="rId24"/>
    <p:sldId id="280" r:id="rId25"/>
    <p:sldId id="279" r:id="rId26"/>
    <p:sldId id="283" r:id="rId27"/>
    <p:sldId id="284" r:id="rId28"/>
    <p:sldId id="271" r:id="rId29"/>
    <p:sldId id="272" r:id="rId30"/>
  </p:sldIdLst>
  <p:sldSz cx="9144000" cy="5143500" type="screen16x9"/>
  <p:notesSz cx="6858000" cy="9144000"/>
  <p:embeddedFontLst>
    <p:embeddedFont>
      <p:font typeface="Calibri" panose="020F0502020204030204" pitchFamily="34" charset="0"/>
      <p:regular r:id="rId32"/>
      <p:bold r:id="rId33"/>
      <p:italic r:id="rId34"/>
      <p:boldItalic r:id="rId35"/>
    </p:embeddedFont>
    <p:embeddedFont>
      <p:font typeface="Inria Sans" panose="020B0604020202020204" charset="0"/>
      <p:regular r:id="rId36"/>
      <p:bold r:id="rId37"/>
      <p:italic r:id="rId38"/>
      <p:boldItalic r:id="rId39"/>
    </p:embeddedFont>
    <p:embeddedFont>
      <p:font typeface="Inria Sans Light" panose="020B0604020202020204" charset="0"/>
      <p:regular r:id="rId40"/>
      <p:bold r:id="rId41"/>
      <p:italic r:id="rId42"/>
      <p:boldItalic r:id="rId43"/>
    </p:embeddedFont>
    <p:embeddedFont>
      <p:font typeface="Inria Serif" panose="020B0604020202020204" charset="0"/>
      <p:regular r:id="rId44"/>
      <p:bold r:id="rId45"/>
      <p:italic r:id="rId46"/>
      <p:boldItalic r:id="rId4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8" roundtripDataSignature="AMtx7miSyvvAHs2VEmIKFh+KEuHRnbkgWg=="/>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79CB53D-A150-4DF6-8332-AA588B84B08C}">
  <a:tblStyle styleId="{F79CB53D-A150-4DF6-8332-AA588B84B08C}" styleName="Table_0">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F1F2F3"/>
          </a:solidFill>
        </a:fill>
      </a:tcStyle>
    </a:wholeTbl>
    <a:band1H>
      <a:tcTxStyle b="off" i="off"/>
      <a:tcStyle>
        <a:tcBdr/>
        <a:fill>
          <a:solidFill>
            <a:srgbClr val="E2E5E6"/>
          </a:solidFill>
        </a:fill>
      </a:tcStyle>
    </a:band1H>
    <a:band2H>
      <a:tcTxStyle b="off" i="off"/>
      <a:tcStyle>
        <a:tcBdr/>
      </a:tcStyle>
    </a:band2H>
    <a:band1V>
      <a:tcTxStyle b="off" i="off"/>
      <a:tcStyle>
        <a:tcBdr/>
        <a:fill>
          <a:solidFill>
            <a:srgbClr val="E2E5E6"/>
          </a:solidFill>
        </a:fill>
      </a:tcStyle>
    </a:band1V>
    <a:band2V>
      <a:tcTxStyle b="off" i="off"/>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b="off" i="off"/>
      <a:tcStyle>
        <a:tcBdr/>
      </a:tcStyle>
    </a:seCell>
    <a:swCell>
      <a:tcTxStyle b="off" i="off"/>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730" y="7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8.fntdata"/><Relationship Id="rId21" Type="http://schemas.openxmlformats.org/officeDocument/2006/relationships/slide" Target="slides/slide20.xml"/><Relationship Id="rId34" Type="http://schemas.openxmlformats.org/officeDocument/2006/relationships/font" Target="fonts/font3.fntdata"/><Relationship Id="rId42" Type="http://schemas.openxmlformats.org/officeDocument/2006/relationships/font" Target="fonts/font11.fntdata"/><Relationship Id="rId47" Type="http://schemas.openxmlformats.org/officeDocument/2006/relationships/font" Target="fonts/font16.fntdata"/><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45" Type="http://schemas.openxmlformats.org/officeDocument/2006/relationships/font" Target="fonts/font1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5.fntdata"/><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4" Type="http://schemas.openxmlformats.org/officeDocument/2006/relationships/font" Target="fonts/font13.fntdata"/><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4.fntdata"/><Relationship Id="rId43" Type="http://schemas.openxmlformats.org/officeDocument/2006/relationships/font" Target="fonts/font12.fntdata"/><Relationship Id="rId48" Type="http://customschemas.google.com/relationships/presentationmetadata" Target="metadata"/><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font" Target="fonts/font7.fntdata"/><Relationship Id="rId46" Type="http://schemas.openxmlformats.org/officeDocument/2006/relationships/font" Target="fonts/font15.fntdata"/><Relationship Id="rId20" Type="http://schemas.openxmlformats.org/officeDocument/2006/relationships/slide" Target="slides/slide19.xml"/><Relationship Id="rId41"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F442EA2-39BA-4C9A-AD59-755D4917D532}" type="doc">
      <dgm:prSet loTypeId="urn:microsoft.com/office/officeart/2005/8/layout/list1" loCatId="list" qsTypeId="urn:microsoft.com/office/officeart/2005/8/quickstyle/simple4" qsCatId="simple" csTypeId="urn:microsoft.com/office/officeart/2005/8/colors/colorful2" csCatId="colorful" phldr="1"/>
      <dgm:spPr/>
      <dgm:t>
        <a:bodyPr/>
        <a:lstStyle/>
        <a:p>
          <a:endParaRPr lang="en-US"/>
        </a:p>
      </dgm:t>
    </dgm:pt>
    <dgm:pt modelId="{789CD6DB-3A68-4A41-90BD-4F0CBB3617D1}">
      <dgm:prSet phldrT="[Text]"/>
      <dgm:spPr/>
      <dgm:t>
        <a:bodyPr/>
        <a:lstStyle/>
        <a:p>
          <a:r>
            <a:rPr lang="en-US" dirty="0"/>
            <a:t>Xsum(A), large(E), Reddit tifu(A)</a:t>
          </a:r>
        </a:p>
      </dgm:t>
    </dgm:pt>
    <dgm:pt modelId="{C0BEB5FF-8DFB-40B9-A228-C0C6097DDDC4}" type="parTrans" cxnId="{62C10234-45D3-426A-8820-4C0D1D8CBA21}">
      <dgm:prSet/>
      <dgm:spPr/>
      <dgm:t>
        <a:bodyPr/>
        <a:lstStyle/>
        <a:p>
          <a:endParaRPr lang="en-US"/>
        </a:p>
      </dgm:t>
    </dgm:pt>
    <dgm:pt modelId="{1A702531-A59F-4EE2-8246-E2EB0955D8B1}" type="sibTrans" cxnId="{62C10234-45D3-426A-8820-4C0D1D8CBA21}">
      <dgm:prSet/>
      <dgm:spPr/>
      <dgm:t>
        <a:bodyPr/>
        <a:lstStyle/>
        <a:p>
          <a:endParaRPr lang="en-US"/>
        </a:p>
      </dgm:t>
    </dgm:pt>
    <dgm:pt modelId="{3929B1E1-4BC4-4C73-ABE8-27CEF96A3652}">
      <dgm:prSet phldrT="[Text]"/>
      <dgm:spPr/>
      <dgm:t>
        <a:bodyPr/>
        <a:lstStyle/>
        <a:p>
          <a:r>
            <a:rPr lang="en-US" dirty="0">
              <a:solidFill>
                <a:schemeClr val="tx2">
                  <a:lumMod val="10000"/>
                </a:schemeClr>
              </a:solidFill>
            </a:rPr>
            <a:t>Gensim Approach</a:t>
          </a:r>
        </a:p>
      </dgm:t>
      <dgm:extLst>
        <a:ext uri="{E40237B7-FDA0-4F09-8148-C483321AD2D9}">
          <dgm14:cNvPr xmlns:dgm14="http://schemas.microsoft.com/office/drawing/2010/diagram" id="0" name="" title="Group B title"/>
        </a:ext>
      </dgm:extLst>
    </dgm:pt>
    <dgm:pt modelId="{F356CC76-9117-4B79-A270-BBBAFD3E9C79}" type="parTrans" cxnId="{1339090C-9A95-4C05-841C-FA3AF987601B}">
      <dgm:prSet/>
      <dgm:spPr/>
      <dgm:t>
        <a:bodyPr/>
        <a:lstStyle/>
        <a:p>
          <a:endParaRPr lang="en-US"/>
        </a:p>
      </dgm:t>
    </dgm:pt>
    <dgm:pt modelId="{19BA0C22-38BB-4E9F-89D5-0FF5FF9F12CE}" type="sibTrans" cxnId="{1339090C-9A95-4C05-841C-FA3AF987601B}">
      <dgm:prSet/>
      <dgm:spPr/>
      <dgm:t>
        <a:bodyPr/>
        <a:lstStyle/>
        <a:p>
          <a:endParaRPr lang="en-US"/>
        </a:p>
      </dgm:t>
    </dgm:pt>
    <dgm:pt modelId="{99E0600D-9954-43F4-8926-13B8777FAAA1}">
      <dgm:prSet phldrT="[Text]"/>
      <dgm:spPr/>
      <dgm:t>
        <a:bodyPr/>
        <a:lstStyle/>
        <a:p>
          <a:r>
            <a:rPr lang="en-US" dirty="0"/>
            <a:t>Depends on User Input(E)</a:t>
          </a:r>
        </a:p>
      </dgm:t>
      <dgm:extLst>
        <a:ext uri="{E40237B7-FDA0-4F09-8148-C483321AD2D9}">
          <dgm14:cNvPr xmlns:dgm14="http://schemas.microsoft.com/office/drawing/2010/diagram" id="0" name="" title="task 1 and task 2 under Group B"/>
        </a:ext>
      </dgm:extLst>
    </dgm:pt>
    <dgm:pt modelId="{BE23F476-2C5C-42ED-BF2B-CD5FC7ADDDF6}" type="parTrans" cxnId="{09FCCB9D-A30A-4326-970E-26252D39327F}">
      <dgm:prSet/>
      <dgm:spPr/>
      <dgm:t>
        <a:bodyPr/>
        <a:lstStyle/>
        <a:p>
          <a:endParaRPr lang="en-US"/>
        </a:p>
      </dgm:t>
    </dgm:pt>
    <dgm:pt modelId="{C44937DC-4907-4769-AA8B-1B3E7391D7B0}" type="sibTrans" cxnId="{09FCCB9D-A30A-4326-970E-26252D39327F}">
      <dgm:prSet/>
      <dgm:spPr/>
      <dgm:t>
        <a:bodyPr/>
        <a:lstStyle/>
        <a:p>
          <a:endParaRPr lang="en-US"/>
        </a:p>
      </dgm:t>
    </dgm:pt>
    <dgm:pt modelId="{50629C12-7464-4473-ADEF-1A284F8A9957}">
      <dgm:prSet phldrT="[Text]"/>
      <dgm:spPr/>
      <dgm:t>
        <a:bodyPr/>
        <a:lstStyle/>
        <a:p>
          <a:r>
            <a:rPr lang="en-US" dirty="0"/>
            <a:t>Depends on User Input(E)</a:t>
          </a:r>
        </a:p>
      </dgm:t>
      <dgm:extLst>
        <a:ext uri="{E40237B7-FDA0-4F09-8148-C483321AD2D9}">
          <dgm14:cNvPr xmlns:dgm14="http://schemas.microsoft.com/office/drawing/2010/diagram" id="0" name="" title="task 1 and task 2 under Group C"/>
        </a:ext>
      </dgm:extLst>
    </dgm:pt>
    <dgm:pt modelId="{9D1CB46C-0CFA-4B27-9224-267431FBD094}" type="parTrans" cxnId="{1D32FCC9-657C-4348-9C0D-52115D559FEB}">
      <dgm:prSet/>
      <dgm:spPr/>
      <dgm:t>
        <a:bodyPr/>
        <a:lstStyle/>
        <a:p>
          <a:endParaRPr lang="en-US"/>
        </a:p>
      </dgm:t>
    </dgm:pt>
    <dgm:pt modelId="{4576BCC5-0598-4332-A2E7-87AC3ADD4EB8}" type="sibTrans" cxnId="{1D32FCC9-657C-4348-9C0D-52115D559FEB}">
      <dgm:prSet/>
      <dgm:spPr/>
      <dgm:t>
        <a:bodyPr/>
        <a:lstStyle/>
        <a:p>
          <a:endParaRPr lang="en-US"/>
        </a:p>
      </dgm:t>
    </dgm:pt>
    <dgm:pt modelId="{4DF9FE7B-F642-4898-A360-D4E3814E1A3D}">
      <dgm:prSet phldrT="[Text]"/>
      <dgm:spPr/>
      <dgm:t>
        <a:bodyPr/>
        <a:lstStyle/>
        <a:p>
          <a:r>
            <a:rPr lang="en-US" dirty="0">
              <a:solidFill>
                <a:schemeClr val="tx2">
                  <a:lumMod val="10000"/>
                </a:schemeClr>
              </a:solidFill>
            </a:rPr>
            <a:t>Transformer Model Approach (Pegasus)</a:t>
          </a:r>
        </a:p>
      </dgm:t>
      <dgm:extLst>
        <a:ext uri="{E40237B7-FDA0-4F09-8148-C483321AD2D9}">
          <dgm14:cNvPr xmlns:dgm14="http://schemas.microsoft.com/office/drawing/2010/diagram" id="0" name="" title="Group A title"/>
        </a:ext>
      </dgm:extLst>
    </dgm:pt>
    <dgm:pt modelId="{43C18EFF-81FC-4D70-8C6B-E95FF3730413}" type="sibTrans" cxnId="{EBD8BE8D-6018-43E2-B081-034BB5656EB6}">
      <dgm:prSet/>
      <dgm:spPr/>
      <dgm:t>
        <a:bodyPr/>
        <a:lstStyle/>
        <a:p>
          <a:endParaRPr lang="en-US"/>
        </a:p>
      </dgm:t>
    </dgm:pt>
    <dgm:pt modelId="{1C10F06D-860A-4604-A7AD-02E614FE3976}" type="parTrans" cxnId="{EBD8BE8D-6018-43E2-B081-034BB5656EB6}">
      <dgm:prSet/>
      <dgm:spPr/>
      <dgm:t>
        <a:bodyPr/>
        <a:lstStyle/>
        <a:p>
          <a:endParaRPr lang="en-US"/>
        </a:p>
      </dgm:t>
    </dgm:pt>
    <dgm:pt modelId="{60CDF8D0-D4FC-4467-A51E-79C5A58B0B2C}">
      <dgm:prSet phldrT="[Text]"/>
      <dgm:spPr/>
      <dgm:t>
        <a:bodyPr/>
        <a:lstStyle/>
        <a:p>
          <a:r>
            <a:rPr lang="en-US" dirty="0">
              <a:solidFill>
                <a:schemeClr val="tx2">
                  <a:lumMod val="10000"/>
                </a:schemeClr>
              </a:solidFill>
            </a:rPr>
            <a:t>Rule Based Approach</a:t>
          </a:r>
        </a:p>
      </dgm:t>
      <dgm:extLst>
        <a:ext uri="{E40237B7-FDA0-4F09-8148-C483321AD2D9}">
          <dgm14:cNvPr xmlns:dgm14="http://schemas.microsoft.com/office/drawing/2010/diagram" id="0" name="" title="Group C title"/>
        </a:ext>
      </dgm:extLst>
    </dgm:pt>
    <dgm:pt modelId="{3F7FD59D-A716-4310-A89A-AB6F740D9FFF}" type="sibTrans" cxnId="{2BA65DEC-E719-4ED3-8135-48349D42DD04}">
      <dgm:prSet/>
      <dgm:spPr/>
      <dgm:t>
        <a:bodyPr/>
        <a:lstStyle/>
        <a:p>
          <a:endParaRPr lang="en-US"/>
        </a:p>
      </dgm:t>
    </dgm:pt>
    <dgm:pt modelId="{E12A269F-AB82-486A-9077-80F2BBBE48C2}" type="parTrans" cxnId="{2BA65DEC-E719-4ED3-8135-48349D42DD04}">
      <dgm:prSet/>
      <dgm:spPr/>
      <dgm:t>
        <a:bodyPr/>
        <a:lstStyle/>
        <a:p>
          <a:endParaRPr lang="en-US"/>
        </a:p>
      </dgm:t>
    </dgm:pt>
    <dgm:pt modelId="{14684AA3-854C-4F22-B102-C48C278E4B3D}" type="pres">
      <dgm:prSet presAssocID="{3F442EA2-39BA-4C9A-AD59-755D4917D532}" presName="linear" presStyleCnt="0">
        <dgm:presLayoutVars>
          <dgm:dir/>
          <dgm:animLvl val="lvl"/>
          <dgm:resizeHandles val="exact"/>
        </dgm:presLayoutVars>
      </dgm:prSet>
      <dgm:spPr/>
    </dgm:pt>
    <dgm:pt modelId="{6FF7C20C-B4DB-41EA-8122-C4F988DA694D}" type="pres">
      <dgm:prSet presAssocID="{4DF9FE7B-F642-4898-A360-D4E3814E1A3D}" presName="parentLin" presStyleCnt="0"/>
      <dgm:spPr/>
    </dgm:pt>
    <dgm:pt modelId="{2DC2F2DB-1CF5-43F3-816C-4FEB86861684}" type="pres">
      <dgm:prSet presAssocID="{4DF9FE7B-F642-4898-A360-D4E3814E1A3D}" presName="parentLeftMargin" presStyleLbl="node1" presStyleIdx="0" presStyleCnt="3"/>
      <dgm:spPr/>
    </dgm:pt>
    <dgm:pt modelId="{4F6431BA-E268-4E6C-BA89-FFF0C9BEFF7B}" type="pres">
      <dgm:prSet presAssocID="{4DF9FE7B-F642-4898-A360-D4E3814E1A3D}" presName="parentText" presStyleLbl="node1" presStyleIdx="0" presStyleCnt="3">
        <dgm:presLayoutVars>
          <dgm:chMax val="0"/>
          <dgm:bulletEnabled val="1"/>
        </dgm:presLayoutVars>
      </dgm:prSet>
      <dgm:spPr/>
    </dgm:pt>
    <dgm:pt modelId="{6EFFE074-9A21-496C-ACB8-75E26A4830D6}" type="pres">
      <dgm:prSet presAssocID="{4DF9FE7B-F642-4898-A360-D4E3814E1A3D}" presName="negativeSpace" presStyleCnt="0"/>
      <dgm:spPr/>
    </dgm:pt>
    <dgm:pt modelId="{B41B2430-42E1-4A56-B7F2-00B7E7586DC3}" type="pres">
      <dgm:prSet presAssocID="{4DF9FE7B-F642-4898-A360-D4E3814E1A3D}" presName="childText" presStyleLbl="conFgAcc1" presStyleIdx="0" presStyleCnt="3">
        <dgm:presLayoutVars>
          <dgm:bulletEnabled val="1"/>
        </dgm:presLayoutVars>
      </dgm:prSet>
      <dgm:spPr/>
    </dgm:pt>
    <dgm:pt modelId="{4B288B39-84AE-4A8B-909C-56B4427472E5}" type="pres">
      <dgm:prSet presAssocID="{43C18EFF-81FC-4D70-8C6B-E95FF3730413}" presName="spaceBetweenRectangles" presStyleCnt="0"/>
      <dgm:spPr/>
    </dgm:pt>
    <dgm:pt modelId="{A8C431C7-A4E9-4C73-9291-D23F53A1C9F0}" type="pres">
      <dgm:prSet presAssocID="{3929B1E1-4BC4-4C73-ABE8-27CEF96A3652}" presName="parentLin" presStyleCnt="0"/>
      <dgm:spPr/>
    </dgm:pt>
    <dgm:pt modelId="{BD5F6CCD-DEED-4C50-A91E-4377EC956198}" type="pres">
      <dgm:prSet presAssocID="{3929B1E1-4BC4-4C73-ABE8-27CEF96A3652}" presName="parentLeftMargin" presStyleLbl="node1" presStyleIdx="0" presStyleCnt="3"/>
      <dgm:spPr/>
    </dgm:pt>
    <dgm:pt modelId="{8B95F1A1-DE88-4530-AB60-61A43EB4B743}" type="pres">
      <dgm:prSet presAssocID="{3929B1E1-4BC4-4C73-ABE8-27CEF96A3652}" presName="parentText" presStyleLbl="node1" presStyleIdx="1" presStyleCnt="3">
        <dgm:presLayoutVars>
          <dgm:chMax val="0"/>
          <dgm:bulletEnabled val="1"/>
        </dgm:presLayoutVars>
      </dgm:prSet>
      <dgm:spPr/>
    </dgm:pt>
    <dgm:pt modelId="{98CCCCD6-5406-49A0-868A-D0C27F0870B6}" type="pres">
      <dgm:prSet presAssocID="{3929B1E1-4BC4-4C73-ABE8-27CEF96A3652}" presName="negativeSpace" presStyleCnt="0"/>
      <dgm:spPr/>
    </dgm:pt>
    <dgm:pt modelId="{5A82E6E5-86A0-475F-85E6-D325240A867A}" type="pres">
      <dgm:prSet presAssocID="{3929B1E1-4BC4-4C73-ABE8-27CEF96A3652}" presName="childText" presStyleLbl="conFgAcc1" presStyleIdx="1" presStyleCnt="3">
        <dgm:presLayoutVars>
          <dgm:bulletEnabled val="1"/>
        </dgm:presLayoutVars>
      </dgm:prSet>
      <dgm:spPr/>
    </dgm:pt>
    <dgm:pt modelId="{F50616FC-4502-4174-A972-F72050805BC1}" type="pres">
      <dgm:prSet presAssocID="{19BA0C22-38BB-4E9F-89D5-0FF5FF9F12CE}" presName="spaceBetweenRectangles" presStyleCnt="0"/>
      <dgm:spPr/>
    </dgm:pt>
    <dgm:pt modelId="{39DC2226-372F-4EE1-8257-F4C3B257309C}" type="pres">
      <dgm:prSet presAssocID="{60CDF8D0-D4FC-4467-A51E-79C5A58B0B2C}" presName="parentLin" presStyleCnt="0"/>
      <dgm:spPr/>
    </dgm:pt>
    <dgm:pt modelId="{48A215CB-F70B-48FA-997A-620A6834D116}" type="pres">
      <dgm:prSet presAssocID="{60CDF8D0-D4FC-4467-A51E-79C5A58B0B2C}" presName="parentLeftMargin" presStyleLbl="node1" presStyleIdx="1" presStyleCnt="3"/>
      <dgm:spPr/>
    </dgm:pt>
    <dgm:pt modelId="{E64E0815-54DA-43E1-9642-8F5153B8E00B}" type="pres">
      <dgm:prSet presAssocID="{60CDF8D0-D4FC-4467-A51E-79C5A58B0B2C}" presName="parentText" presStyleLbl="node1" presStyleIdx="2" presStyleCnt="3">
        <dgm:presLayoutVars>
          <dgm:chMax val="0"/>
          <dgm:bulletEnabled val="1"/>
        </dgm:presLayoutVars>
      </dgm:prSet>
      <dgm:spPr/>
    </dgm:pt>
    <dgm:pt modelId="{0B96325C-8EBF-4248-9F38-C24034C1A6AF}" type="pres">
      <dgm:prSet presAssocID="{60CDF8D0-D4FC-4467-A51E-79C5A58B0B2C}" presName="negativeSpace" presStyleCnt="0"/>
      <dgm:spPr/>
    </dgm:pt>
    <dgm:pt modelId="{03C3B6C2-1763-4790-9A37-BA583B2A18C8}" type="pres">
      <dgm:prSet presAssocID="{60CDF8D0-D4FC-4467-A51E-79C5A58B0B2C}" presName="childText" presStyleLbl="conFgAcc1" presStyleIdx="2" presStyleCnt="3">
        <dgm:presLayoutVars>
          <dgm:bulletEnabled val="1"/>
        </dgm:presLayoutVars>
      </dgm:prSet>
      <dgm:spPr/>
    </dgm:pt>
  </dgm:ptLst>
  <dgm:cxnLst>
    <dgm:cxn modelId="{36E53D03-580A-4DEE-B752-52E2123A392F}" type="presOf" srcId="{60CDF8D0-D4FC-4467-A51E-79C5A58B0B2C}" destId="{E64E0815-54DA-43E1-9642-8F5153B8E00B}" srcOrd="1" destOrd="0" presId="urn:microsoft.com/office/officeart/2005/8/layout/list1"/>
    <dgm:cxn modelId="{1339090C-9A95-4C05-841C-FA3AF987601B}" srcId="{3F442EA2-39BA-4C9A-AD59-755D4917D532}" destId="{3929B1E1-4BC4-4C73-ABE8-27CEF96A3652}" srcOrd="1" destOrd="0" parTransId="{F356CC76-9117-4B79-A270-BBBAFD3E9C79}" sibTransId="{19BA0C22-38BB-4E9F-89D5-0FF5FF9F12CE}"/>
    <dgm:cxn modelId="{6E67910C-F58F-4F90-8E77-EEA220F145F6}" type="presOf" srcId="{99E0600D-9954-43F4-8926-13B8777FAAA1}" destId="{5A82E6E5-86A0-475F-85E6-D325240A867A}" srcOrd="0" destOrd="0" presId="urn:microsoft.com/office/officeart/2005/8/layout/list1"/>
    <dgm:cxn modelId="{43207A10-DB15-4A8D-9508-23F2D97F3411}" type="presOf" srcId="{4DF9FE7B-F642-4898-A360-D4E3814E1A3D}" destId="{4F6431BA-E268-4E6C-BA89-FFF0C9BEFF7B}" srcOrd="1" destOrd="0" presId="urn:microsoft.com/office/officeart/2005/8/layout/list1"/>
    <dgm:cxn modelId="{AA9D242C-1CCA-466E-A1DE-4AA2EBAFEF92}" type="presOf" srcId="{4DF9FE7B-F642-4898-A360-D4E3814E1A3D}" destId="{2DC2F2DB-1CF5-43F3-816C-4FEB86861684}" srcOrd="0" destOrd="0" presId="urn:microsoft.com/office/officeart/2005/8/layout/list1"/>
    <dgm:cxn modelId="{A7868933-E160-4484-81F0-5AB058E81092}" type="presOf" srcId="{3F442EA2-39BA-4C9A-AD59-755D4917D532}" destId="{14684AA3-854C-4F22-B102-C48C278E4B3D}" srcOrd="0" destOrd="0" presId="urn:microsoft.com/office/officeart/2005/8/layout/list1"/>
    <dgm:cxn modelId="{62C10234-45D3-426A-8820-4C0D1D8CBA21}" srcId="{4DF9FE7B-F642-4898-A360-D4E3814E1A3D}" destId="{789CD6DB-3A68-4A41-90BD-4F0CBB3617D1}" srcOrd="0" destOrd="0" parTransId="{C0BEB5FF-8DFB-40B9-A228-C0C6097DDDC4}" sibTransId="{1A702531-A59F-4EE2-8246-E2EB0955D8B1}"/>
    <dgm:cxn modelId="{A7A3506B-7C90-430C-A1CB-E88B986A5FF1}" type="presOf" srcId="{50629C12-7464-4473-ADEF-1A284F8A9957}" destId="{03C3B6C2-1763-4790-9A37-BA583B2A18C8}" srcOrd="0" destOrd="0" presId="urn:microsoft.com/office/officeart/2005/8/layout/list1"/>
    <dgm:cxn modelId="{D2AD0F59-23CE-4550-AC15-1205536AD3DD}" type="presOf" srcId="{789CD6DB-3A68-4A41-90BD-4F0CBB3617D1}" destId="{B41B2430-42E1-4A56-B7F2-00B7E7586DC3}" srcOrd="0" destOrd="0" presId="urn:microsoft.com/office/officeart/2005/8/layout/list1"/>
    <dgm:cxn modelId="{212DF689-93AC-4709-9FF9-0D6E1447F76C}" type="presOf" srcId="{3929B1E1-4BC4-4C73-ABE8-27CEF96A3652}" destId="{8B95F1A1-DE88-4530-AB60-61A43EB4B743}" srcOrd="1" destOrd="0" presId="urn:microsoft.com/office/officeart/2005/8/layout/list1"/>
    <dgm:cxn modelId="{EBD8BE8D-6018-43E2-B081-034BB5656EB6}" srcId="{3F442EA2-39BA-4C9A-AD59-755D4917D532}" destId="{4DF9FE7B-F642-4898-A360-D4E3814E1A3D}" srcOrd="0" destOrd="0" parTransId="{1C10F06D-860A-4604-A7AD-02E614FE3976}" sibTransId="{43C18EFF-81FC-4D70-8C6B-E95FF3730413}"/>
    <dgm:cxn modelId="{09FCCB9D-A30A-4326-970E-26252D39327F}" srcId="{3929B1E1-4BC4-4C73-ABE8-27CEF96A3652}" destId="{99E0600D-9954-43F4-8926-13B8777FAAA1}" srcOrd="0" destOrd="0" parTransId="{BE23F476-2C5C-42ED-BF2B-CD5FC7ADDDF6}" sibTransId="{C44937DC-4907-4769-AA8B-1B3E7391D7B0}"/>
    <dgm:cxn modelId="{1D32FCC9-657C-4348-9C0D-52115D559FEB}" srcId="{60CDF8D0-D4FC-4467-A51E-79C5A58B0B2C}" destId="{50629C12-7464-4473-ADEF-1A284F8A9957}" srcOrd="0" destOrd="0" parTransId="{9D1CB46C-0CFA-4B27-9224-267431FBD094}" sibTransId="{4576BCC5-0598-4332-A2E7-87AC3ADD4EB8}"/>
    <dgm:cxn modelId="{4A0AC0CD-FB41-45B7-8FE9-DBB6CC5B5855}" type="presOf" srcId="{60CDF8D0-D4FC-4467-A51E-79C5A58B0B2C}" destId="{48A215CB-F70B-48FA-997A-620A6834D116}" srcOrd="0" destOrd="0" presId="urn:microsoft.com/office/officeart/2005/8/layout/list1"/>
    <dgm:cxn modelId="{374C5BD0-9B47-4CFC-ABA8-D97B340654A3}" type="presOf" srcId="{3929B1E1-4BC4-4C73-ABE8-27CEF96A3652}" destId="{BD5F6CCD-DEED-4C50-A91E-4377EC956198}" srcOrd="0" destOrd="0" presId="urn:microsoft.com/office/officeart/2005/8/layout/list1"/>
    <dgm:cxn modelId="{2BA65DEC-E719-4ED3-8135-48349D42DD04}" srcId="{3F442EA2-39BA-4C9A-AD59-755D4917D532}" destId="{60CDF8D0-D4FC-4467-A51E-79C5A58B0B2C}" srcOrd="2" destOrd="0" parTransId="{E12A269F-AB82-486A-9077-80F2BBBE48C2}" sibTransId="{3F7FD59D-A716-4310-A89A-AB6F740D9FFF}"/>
    <dgm:cxn modelId="{C57D609F-D41A-481D-A248-A49D8E4FA935}" type="presParOf" srcId="{14684AA3-854C-4F22-B102-C48C278E4B3D}" destId="{6FF7C20C-B4DB-41EA-8122-C4F988DA694D}" srcOrd="0" destOrd="0" presId="urn:microsoft.com/office/officeart/2005/8/layout/list1"/>
    <dgm:cxn modelId="{280508DB-9424-426E-A208-4D51D86D492F}" type="presParOf" srcId="{6FF7C20C-B4DB-41EA-8122-C4F988DA694D}" destId="{2DC2F2DB-1CF5-43F3-816C-4FEB86861684}" srcOrd="0" destOrd="0" presId="urn:microsoft.com/office/officeart/2005/8/layout/list1"/>
    <dgm:cxn modelId="{30619381-1942-42E8-8E1D-6DDCE1E3CC48}" type="presParOf" srcId="{6FF7C20C-B4DB-41EA-8122-C4F988DA694D}" destId="{4F6431BA-E268-4E6C-BA89-FFF0C9BEFF7B}" srcOrd="1" destOrd="0" presId="urn:microsoft.com/office/officeart/2005/8/layout/list1"/>
    <dgm:cxn modelId="{6884946A-C087-4C57-8EA3-381FED5881BA}" type="presParOf" srcId="{14684AA3-854C-4F22-B102-C48C278E4B3D}" destId="{6EFFE074-9A21-496C-ACB8-75E26A4830D6}" srcOrd="1" destOrd="0" presId="urn:microsoft.com/office/officeart/2005/8/layout/list1"/>
    <dgm:cxn modelId="{CBF1902C-5712-4030-A180-B5A2124D2B6C}" type="presParOf" srcId="{14684AA3-854C-4F22-B102-C48C278E4B3D}" destId="{B41B2430-42E1-4A56-B7F2-00B7E7586DC3}" srcOrd="2" destOrd="0" presId="urn:microsoft.com/office/officeart/2005/8/layout/list1"/>
    <dgm:cxn modelId="{10E80DCF-18FD-47F8-B732-938909F74D1A}" type="presParOf" srcId="{14684AA3-854C-4F22-B102-C48C278E4B3D}" destId="{4B288B39-84AE-4A8B-909C-56B4427472E5}" srcOrd="3" destOrd="0" presId="urn:microsoft.com/office/officeart/2005/8/layout/list1"/>
    <dgm:cxn modelId="{968982D3-299D-4333-AA00-F4EBC8075E17}" type="presParOf" srcId="{14684AA3-854C-4F22-B102-C48C278E4B3D}" destId="{A8C431C7-A4E9-4C73-9291-D23F53A1C9F0}" srcOrd="4" destOrd="0" presId="urn:microsoft.com/office/officeart/2005/8/layout/list1"/>
    <dgm:cxn modelId="{DA85BA93-358F-44D8-AD76-B54D6C8F9B29}" type="presParOf" srcId="{A8C431C7-A4E9-4C73-9291-D23F53A1C9F0}" destId="{BD5F6CCD-DEED-4C50-A91E-4377EC956198}" srcOrd="0" destOrd="0" presId="urn:microsoft.com/office/officeart/2005/8/layout/list1"/>
    <dgm:cxn modelId="{376DE953-739B-4C0A-8170-6EC1A7BE7FAB}" type="presParOf" srcId="{A8C431C7-A4E9-4C73-9291-D23F53A1C9F0}" destId="{8B95F1A1-DE88-4530-AB60-61A43EB4B743}" srcOrd="1" destOrd="0" presId="urn:microsoft.com/office/officeart/2005/8/layout/list1"/>
    <dgm:cxn modelId="{0EDC2434-8776-4013-A338-84D8064EF050}" type="presParOf" srcId="{14684AA3-854C-4F22-B102-C48C278E4B3D}" destId="{98CCCCD6-5406-49A0-868A-D0C27F0870B6}" srcOrd="5" destOrd="0" presId="urn:microsoft.com/office/officeart/2005/8/layout/list1"/>
    <dgm:cxn modelId="{55D3F02D-E607-484A-9C5B-96EC7CE0E2F2}" type="presParOf" srcId="{14684AA3-854C-4F22-B102-C48C278E4B3D}" destId="{5A82E6E5-86A0-475F-85E6-D325240A867A}" srcOrd="6" destOrd="0" presId="urn:microsoft.com/office/officeart/2005/8/layout/list1"/>
    <dgm:cxn modelId="{131474E7-A334-4C50-B383-52C80914341C}" type="presParOf" srcId="{14684AA3-854C-4F22-B102-C48C278E4B3D}" destId="{F50616FC-4502-4174-A972-F72050805BC1}" srcOrd="7" destOrd="0" presId="urn:microsoft.com/office/officeart/2005/8/layout/list1"/>
    <dgm:cxn modelId="{2FDF9586-6806-402C-AC75-143417E3F41F}" type="presParOf" srcId="{14684AA3-854C-4F22-B102-C48C278E4B3D}" destId="{39DC2226-372F-4EE1-8257-F4C3B257309C}" srcOrd="8" destOrd="0" presId="urn:microsoft.com/office/officeart/2005/8/layout/list1"/>
    <dgm:cxn modelId="{8668CE41-9FF3-4127-9BDD-B935E50C8A40}" type="presParOf" srcId="{39DC2226-372F-4EE1-8257-F4C3B257309C}" destId="{48A215CB-F70B-48FA-997A-620A6834D116}" srcOrd="0" destOrd="0" presId="urn:microsoft.com/office/officeart/2005/8/layout/list1"/>
    <dgm:cxn modelId="{A2F277AD-6B5A-4176-A30C-5D45BC6FD851}" type="presParOf" srcId="{39DC2226-372F-4EE1-8257-F4C3B257309C}" destId="{E64E0815-54DA-43E1-9642-8F5153B8E00B}" srcOrd="1" destOrd="0" presId="urn:microsoft.com/office/officeart/2005/8/layout/list1"/>
    <dgm:cxn modelId="{79CDAE8B-0717-4057-A980-40B49400C101}" type="presParOf" srcId="{14684AA3-854C-4F22-B102-C48C278E4B3D}" destId="{0B96325C-8EBF-4248-9F38-C24034C1A6AF}" srcOrd="9" destOrd="0" presId="urn:microsoft.com/office/officeart/2005/8/layout/list1"/>
    <dgm:cxn modelId="{D241E28D-FF5B-4783-83BF-EE2EB252C5EB}" type="presParOf" srcId="{14684AA3-854C-4F22-B102-C48C278E4B3D}" destId="{03C3B6C2-1763-4790-9A37-BA583B2A18C8}" srcOrd="10"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41B2430-42E1-4A56-B7F2-00B7E7586DC3}">
      <dsp:nvSpPr>
        <dsp:cNvPr id="0" name=""/>
        <dsp:cNvSpPr/>
      </dsp:nvSpPr>
      <dsp:spPr>
        <a:xfrm>
          <a:off x="0" y="325317"/>
          <a:ext cx="6780531" cy="876487"/>
        </a:xfrm>
        <a:prstGeom prst="rect">
          <a:avLst/>
        </a:prstGeom>
        <a:solidFill>
          <a:schemeClr val="lt1">
            <a:alpha val="90000"/>
            <a:hueOff val="0"/>
            <a:satOff val="0"/>
            <a:lumOff val="0"/>
            <a:alphaOff val="0"/>
          </a:schemeClr>
        </a:solidFill>
        <a:ln w="9525" cap="flat"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26245" tIns="437388" rIns="526245" bIns="149352" numCol="1" spcCol="1270" anchor="t" anchorCtr="0">
          <a:noAutofit/>
        </a:bodyPr>
        <a:lstStyle/>
        <a:p>
          <a:pPr marL="228600" lvl="1" indent="-228600" algn="l" defTabSz="933450">
            <a:lnSpc>
              <a:spcPct val="90000"/>
            </a:lnSpc>
            <a:spcBef>
              <a:spcPct val="0"/>
            </a:spcBef>
            <a:spcAft>
              <a:spcPct val="15000"/>
            </a:spcAft>
            <a:buChar char="•"/>
          </a:pPr>
          <a:r>
            <a:rPr lang="en-US" sz="2100" kern="1200" dirty="0"/>
            <a:t>Xsum(A), large(E), Reddit tifu(A)</a:t>
          </a:r>
        </a:p>
      </dsp:txBody>
      <dsp:txXfrm>
        <a:off x="0" y="325317"/>
        <a:ext cx="6780531" cy="876487"/>
      </dsp:txXfrm>
    </dsp:sp>
    <dsp:sp modelId="{4F6431BA-E268-4E6C-BA89-FFF0C9BEFF7B}">
      <dsp:nvSpPr>
        <dsp:cNvPr id="0" name=""/>
        <dsp:cNvSpPr/>
      </dsp:nvSpPr>
      <dsp:spPr>
        <a:xfrm>
          <a:off x="339026" y="15357"/>
          <a:ext cx="4746371" cy="619920"/>
        </a:xfrm>
        <a:prstGeom prst="roundRect">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9402" tIns="0" rIns="179402" bIns="0" numCol="1" spcCol="1270" anchor="ctr" anchorCtr="0">
          <a:noAutofit/>
        </a:bodyPr>
        <a:lstStyle/>
        <a:p>
          <a:pPr marL="0" lvl="0" indent="0" algn="l" defTabSz="933450">
            <a:lnSpc>
              <a:spcPct val="90000"/>
            </a:lnSpc>
            <a:spcBef>
              <a:spcPct val="0"/>
            </a:spcBef>
            <a:spcAft>
              <a:spcPct val="35000"/>
            </a:spcAft>
            <a:buNone/>
          </a:pPr>
          <a:r>
            <a:rPr lang="en-US" sz="2100" kern="1200" dirty="0">
              <a:solidFill>
                <a:schemeClr val="tx2">
                  <a:lumMod val="10000"/>
                </a:schemeClr>
              </a:solidFill>
            </a:rPr>
            <a:t>Transformer Model Approach (Pegasus)</a:t>
          </a:r>
        </a:p>
      </dsp:txBody>
      <dsp:txXfrm>
        <a:off x="369288" y="45619"/>
        <a:ext cx="4685847" cy="559396"/>
      </dsp:txXfrm>
    </dsp:sp>
    <dsp:sp modelId="{5A82E6E5-86A0-475F-85E6-D325240A867A}">
      <dsp:nvSpPr>
        <dsp:cNvPr id="0" name=""/>
        <dsp:cNvSpPr/>
      </dsp:nvSpPr>
      <dsp:spPr>
        <a:xfrm>
          <a:off x="0" y="1625164"/>
          <a:ext cx="6780531" cy="876487"/>
        </a:xfrm>
        <a:prstGeom prst="rect">
          <a:avLst/>
        </a:prstGeom>
        <a:solidFill>
          <a:schemeClr val="lt1">
            <a:alpha val="90000"/>
            <a:hueOff val="0"/>
            <a:satOff val="0"/>
            <a:lumOff val="0"/>
            <a:alphaOff val="0"/>
          </a:schemeClr>
        </a:solidFill>
        <a:ln w="9525" cap="flat" cmpd="sng" algn="ctr">
          <a:solidFill>
            <a:schemeClr val="accent2">
              <a:hueOff val="-279978"/>
              <a:satOff val="4595"/>
              <a:lumOff val="3235"/>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26245" tIns="437388" rIns="526245" bIns="149352" numCol="1" spcCol="1270" anchor="t" anchorCtr="0">
          <a:noAutofit/>
        </a:bodyPr>
        <a:lstStyle/>
        <a:p>
          <a:pPr marL="228600" lvl="1" indent="-228600" algn="l" defTabSz="933450">
            <a:lnSpc>
              <a:spcPct val="90000"/>
            </a:lnSpc>
            <a:spcBef>
              <a:spcPct val="0"/>
            </a:spcBef>
            <a:spcAft>
              <a:spcPct val="15000"/>
            </a:spcAft>
            <a:buChar char="•"/>
          </a:pPr>
          <a:r>
            <a:rPr lang="en-US" sz="2100" kern="1200" dirty="0"/>
            <a:t>Depends on User Input(E)</a:t>
          </a:r>
        </a:p>
      </dsp:txBody>
      <dsp:txXfrm>
        <a:off x="0" y="1625164"/>
        <a:ext cx="6780531" cy="876487"/>
      </dsp:txXfrm>
    </dsp:sp>
    <dsp:sp modelId="{8B95F1A1-DE88-4530-AB60-61A43EB4B743}">
      <dsp:nvSpPr>
        <dsp:cNvPr id="0" name=""/>
        <dsp:cNvSpPr/>
      </dsp:nvSpPr>
      <dsp:spPr>
        <a:xfrm>
          <a:off x="339026" y="1315204"/>
          <a:ext cx="4746371" cy="619920"/>
        </a:xfrm>
        <a:prstGeom prst="roundRect">
          <a:avLst/>
        </a:prstGeom>
        <a:gradFill rotWithShape="0">
          <a:gsLst>
            <a:gs pos="0">
              <a:schemeClr val="accent2">
                <a:hueOff val="-279978"/>
                <a:satOff val="4595"/>
                <a:lumOff val="3235"/>
                <a:alphaOff val="0"/>
                <a:tint val="100000"/>
                <a:shade val="100000"/>
                <a:satMod val="130000"/>
              </a:schemeClr>
            </a:gs>
            <a:gs pos="100000">
              <a:schemeClr val="accent2">
                <a:hueOff val="-279978"/>
                <a:satOff val="4595"/>
                <a:lumOff val="3235"/>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9402" tIns="0" rIns="179402" bIns="0" numCol="1" spcCol="1270" anchor="ctr" anchorCtr="0">
          <a:noAutofit/>
        </a:bodyPr>
        <a:lstStyle/>
        <a:p>
          <a:pPr marL="0" lvl="0" indent="0" algn="l" defTabSz="933450">
            <a:lnSpc>
              <a:spcPct val="90000"/>
            </a:lnSpc>
            <a:spcBef>
              <a:spcPct val="0"/>
            </a:spcBef>
            <a:spcAft>
              <a:spcPct val="35000"/>
            </a:spcAft>
            <a:buNone/>
          </a:pPr>
          <a:r>
            <a:rPr lang="en-US" sz="2100" kern="1200" dirty="0">
              <a:solidFill>
                <a:schemeClr val="tx2">
                  <a:lumMod val="10000"/>
                </a:schemeClr>
              </a:solidFill>
            </a:rPr>
            <a:t>Gensim Approach</a:t>
          </a:r>
        </a:p>
      </dsp:txBody>
      <dsp:txXfrm>
        <a:off x="369288" y="1345466"/>
        <a:ext cx="4685847" cy="559396"/>
      </dsp:txXfrm>
    </dsp:sp>
    <dsp:sp modelId="{03C3B6C2-1763-4790-9A37-BA583B2A18C8}">
      <dsp:nvSpPr>
        <dsp:cNvPr id="0" name=""/>
        <dsp:cNvSpPr/>
      </dsp:nvSpPr>
      <dsp:spPr>
        <a:xfrm>
          <a:off x="0" y="2925012"/>
          <a:ext cx="6780531" cy="876487"/>
        </a:xfrm>
        <a:prstGeom prst="rect">
          <a:avLst/>
        </a:prstGeom>
        <a:solidFill>
          <a:schemeClr val="lt1">
            <a:alpha val="90000"/>
            <a:hueOff val="0"/>
            <a:satOff val="0"/>
            <a:lumOff val="0"/>
            <a:alphaOff val="0"/>
          </a:schemeClr>
        </a:solidFill>
        <a:ln w="9525" cap="flat" cmpd="sng" algn="ctr">
          <a:solidFill>
            <a:schemeClr val="accent2">
              <a:hueOff val="-559956"/>
              <a:satOff val="9190"/>
              <a:lumOff val="6471"/>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26245" tIns="437388" rIns="526245" bIns="149352" numCol="1" spcCol="1270" anchor="t" anchorCtr="0">
          <a:noAutofit/>
        </a:bodyPr>
        <a:lstStyle/>
        <a:p>
          <a:pPr marL="228600" lvl="1" indent="-228600" algn="l" defTabSz="933450">
            <a:lnSpc>
              <a:spcPct val="90000"/>
            </a:lnSpc>
            <a:spcBef>
              <a:spcPct val="0"/>
            </a:spcBef>
            <a:spcAft>
              <a:spcPct val="15000"/>
            </a:spcAft>
            <a:buChar char="•"/>
          </a:pPr>
          <a:r>
            <a:rPr lang="en-US" sz="2100" kern="1200" dirty="0"/>
            <a:t>Depends on User Input(E)</a:t>
          </a:r>
        </a:p>
      </dsp:txBody>
      <dsp:txXfrm>
        <a:off x="0" y="2925012"/>
        <a:ext cx="6780531" cy="876487"/>
      </dsp:txXfrm>
    </dsp:sp>
    <dsp:sp modelId="{E64E0815-54DA-43E1-9642-8F5153B8E00B}">
      <dsp:nvSpPr>
        <dsp:cNvPr id="0" name=""/>
        <dsp:cNvSpPr/>
      </dsp:nvSpPr>
      <dsp:spPr>
        <a:xfrm>
          <a:off x="339026" y="2615052"/>
          <a:ext cx="4746371" cy="619920"/>
        </a:xfrm>
        <a:prstGeom prst="roundRect">
          <a:avLst/>
        </a:prstGeom>
        <a:gradFill rotWithShape="0">
          <a:gsLst>
            <a:gs pos="0">
              <a:schemeClr val="accent2">
                <a:hueOff val="-559956"/>
                <a:satOff val="9190"/>
                <a:lumOff val="6471"/>
                <a:alphaOff val="0"/>
                <a:tint val="100000"/>
                <a:shade val="100000"/>
                <a:satMod val="130000"/>
              </a:schemeClr>
            </a:gs>
            <a:gs pos="100000">
              <a:schemeClr val="accent2">
                <a:hueOff val="-559956"/>
                <a:satOff val="9190"/>
                <a:lumOff val="6471"/>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9402" tIns="0" rIns="179402" bIns="0" numCol="1" spcCol="1270" anchor="ctr" anchorCtr="0">
          <a:noAutofit/>
        </a:bodyPr>
        <a:lstStyle/>
        <a:p>
          <a:pPr marL="0" lvl="0" indent="0" algn="l" defTabSz="933450">
            <a:lnSpc>
              <a:spcPct val="90000"/>
            </a:lnSpc>
            <a:spcBef>
              <a:spcPct val="0"/>
            </a:spcBef>
            <a:spcAft>
              <a:spcPct val="35000"/>
            </a:spcAft>
            <a:buNone/>
          </a:pPr>
          <a:r>
            <a:rPr lang="en-US" sz="2100" kern="1200" dirty="0">
              <a:solidFill>
                <a:schemeClr val="tx2">
                  <a:lumMod val="10000"/>
                </a:schemeClr>
              </a:solidFill>
            </a:rPr>
            <a:t>Rule Based Approach</a:t>
          </a:r>
        </a:p>
      </dsp:txBody>
      <dsp:txXfrm>
        <a:off x="369288" y="2645314"/>
        <a:ext cx="4685847" cy="559396"/>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
        <p:cNvGrpSpPr/>
        <p:nvPr/>
      </p:nvGrpSpPr>
      <p:grpSpPr>
        <a:xfrm>
          <a:off x="0" y="0"/>
          <a:ext cx="0" cy="0"/>
          <a:chOff x="0" y="0"/>
          <a:chExt cx="0" cy="0"/>
        </a:xfrm>
      </p:grpSpPr>
      <p:sp>
        <p:nvSpPr>
          <p:cNvPr id="35" name="Google Shape;3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6" name="Google Shape;36;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
        <p:nvSpPr>
          <p:cNvPr id="126" name="Google Shape;126;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
        <p:nvSpPr>
          <p:cNvPr id="134" name="Google Shape;13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
        <p:nvSpPr>
          <p:cNvPr id="142" name="Google Shape;142;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
        <p:nvSpPr>
          <p:cNvPr id="151" name="Google Shape;151;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
        <p:nvSpPr>
          <p:cNvPr id="158" name="Google Shape;158;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5" name="Google Shape;165;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
        <p:nvSpPr>
          <p:cNvPr id="188" name="Google Shape;188;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7" name="Google Shape;197;p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
        <p:cNvGrpSpPr/>
        <p:nvPr/>
      </p:nvGrpSpPr>
      <p:grpSpPr>
        <a:xfrm>
          <a:off x="0" y="0"/>
          <a:ext cx="0" cy="0"/>
          <a:chOff x="0" y="0"/>
          <a:chExt cx="0" cy="0"/>
        </a:xfrm>
      </p:grpSpPr>
      <p:sp>
        <p:nvSpPr>
          <p:cNvPr id="43" name="Google Shape;43;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4" name="Google Shape;44;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6" name="Google Shape;56;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
        <p:nvSpPr>
          <p:cNvPr id="63" name="Google Shape;6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
        <p:nvSpPr>
          <p:cNvPr id="70" name="Google Shape;70;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7" name="Google Shape;77;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3" name="Google Shape;83;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a:t>***** SENTENCE RANKING *****</a:t>
            </a:r>
            <a:endParaRPr/>
          </a:p>
          <a:p>
            <a:pPr marL="0" lvl="0" indent="0" algn="l" rtl="0">
              <a:lnSpc>
                <a:spcPct val="100000"/>
              </a:lnSpc>
              <a:spcBef>
                <a:spcPts val="0"/>
              </a:spcBef>
              <a:spcAft>
                <a:spcPts val="0"/>
              </a:spcAft>
              <a:buClr>
                <a:schemeClr val="dk1"/>
              </a:buClr>
              <a:buSzPts val="1100"/>
              <a:buFont typeface="Arial"/>
              <a:buNone/>
            </a:pPr>
            <a:endParaRPr/>
          </a:p>
          <a:p>
            <a:pPr marL="0" lvl="0" indent="0" algn="l" rtl="0">
              <a:lnSpc>
                <a:spcPct val="100000"/>
              </a:lnSpc>
              <a:spcBef>
                <a:spcPts val="0"/>
              </a:spcBef>
              <a:spcAft>
                <a:spcPts val="0"/>
              </a:spcAft>
              <a:buClr>
                <a:schemeClr val="dk1"/>
              </a:buClr>
              <a:buSzPts val="1100"/>
              <a:buFont typeface="Arial"/>
              <a:buNone/>
            </a:pPr>
            <a:r>
              <a:rPr lang="en"/>
              <a:t>Dataset : 5 documents with 20 sentences</a:t>
            </a:r>
            <a:endParaRPr/>
          </a:p>
          <a:p>
            <a:pPr marL="0" lvl="0" indent="0" algn="l" rtl="0">
              <a:lnSpc>
                <a:spcPct val="100000"/>
              </a:lnSpc>
              <a:spcBef>
                <a:spcPts val="0"/>
              </a:spcBef>
              <a:spcAft>
                <a:spcPts val="0"/>
              </a:spcAft>
              <a:buClr>
                <a:schemeClr val="dk1"/>
              </a:buClr>
              <a:buSzPts val="1100"/>
              <a:buFont typeface="Arial"/>
              <a:buNone/>
            </a:pPr>
            <a:r>
              <a:rPr lang="en"/>
              <a:t>Moto : Summarize documents using Extractive Text Summarization.</a:t>
            </a:r>
            <a:endParaRPr/>
          </a:p>
          <a:p>
            <a:pPr marL="0" lvl="0" indent="0" algn="l" rtl="0">
              <a:lnSpc>
                <a:spcPct val="100000"/>
              </a:lnSpc>
              <a:spcBef>
                <a:spcPts val="0"/>
              </a:spcBef>
              <a:spcAft>
                <a:spcPts val="0"/>
              </a:spcAft>
              <a:buClr>
                <a:schemeClr val="dk1"/>
              </a:buClr>
              <a:buSzPts val="1100"/>
              <a:buFont typeface="Arial"/>
              <a:buNone/>
            </a:pPr>
            <a:r>
              <a:rPr lang="en"/>
              <a:t>Approach : Extractive Text Summarization using Sentence Ranking</a:t>
            </a:r>
            <a:endParaRPr/>
          </a:p>
          <a:p>
            <a:pPr marL="0" lvl="0" indent="0" algn="l" rtl="0">
              <a:lnSpc>
                <a:spcPct val="100000"/>
              </a:lnSpc>
              <a:spcBef>
                <a:spcPts val="0"/>
              </a:spcBef>
              <a:spcAft>
                <a:spcPts val="0"/>
              </a:spcAft>
              <a:buClr>
                <a:schemeClr val="dk1"/>
              </a:buClr>
              <a:buSzPts val="1100"/>
              <a:buFont typeface="Arial"/>
              <a:buNone/>
            </a:pPr>
            <a:r>
              <a:rPr lang="en"/>
              <a:t>Implementation : They are taking input as text file (.txt). Firstly, the file which is given as input is tokenized in order to get tokens of the terms. The stop words are removed from the text after tokenization. The words which are remained are considered as a keyword. The key words are taken as an input for that we are attaching a part of tag to each keyword. After completing this pre-processing step, we are calculating frequency of each keyword like how frequently that key word has occurred, from this maximum frequency of the keyword is taken. Now weighted frequency of the word is calculated by dividing frequency of the keywords by maximum frequency of the key words. In this step they are calculating the sum of weighted frequencies. Finally, summarizer will extract the high weighted frequency sentences and the extracted sentences are converted into audio form.</a:t>
            </a:r>
            <a:endParaRPr/>
          </a:p>
          <a:p>
            <a:pPr marL="0" lvl="0" indent="0" algn="l" rtl="0">
              <a:lnSpc>
                <a:spcPct val="100000"/>
              </a:lnSpc>
              <a:spcBef>
                <a:spcPts val="0"/>
              </a:spcBef>
              <a:spcAft>
                <a:spcPts val="0"/>
              </a:spcAft>
              <a:buClr>
                <a:schemeClr val="dk1"/>
              </a:buClr>
              <a:buSzPts val="1100"/>
              <a:buFont typeface="Arial"/>
              <a:buNone/>
            </a:pPr>
            <a:r>
              <a:rPr lang="en"/>
              <a:t>Drawback : Accuracy level is low.</a:t>
            </a:r>
            <a:endParaRPr/>
          </a:p>
          <a:p>
            <a:pPr marL="0" lvl="0" indent="0" algn="l" rtl="0">
              <a:lnSpc>
                <a:spcPct val="100000"/>
              </a:lnSpc>
              <a:spcBef>
                <a:spcPts val="0"/>
              </a:spcBef>
              <a:spcAft>
                <a:spcPts val="0"/>
              </a:spcAft>
              <a:buClr>
                <a:schemeClr val="dk1"/>
              </a:buClr>
              <a:buSzPts val="1100"/>
              <a:buFont typeface="Arial"/>
              <a:buNone/>
            </a:pPr>
            <a:r>
              <a:rPr lang="en"/>
              <a:t>Future Scope : Multiple documents of similar topic can also be summarized.</a:t>
            </a:r>
            <a:endParaRPr/>
          </a:p>
          <a:p>
            <a:pPr marL="0" lvl="0" indent="0" algn="l" rtl="0">
              <a:lnSpc>
                <a:spcPct val="100000"/>
              </a:lnSpc>
              <a:spcBef>
                <a:spcPts val="0"/>
              </a:spcBef>
              <a:spcAft>
                <a:spcPts val="0"/>
              </a:spcAft>
              <a:buClr>
                <a:schemeClr val="dk1"/>
              </a:buClr>
              <a:buSzPts val="1100"/>
              <a:buFont typeface="Arial"/>
              <a:buNone/>
            </a:pPr>
            <a:endParaRPr/>
          </a:p>
          <a:p>
            <a:pPr marL="0" lvl="0" indent="0" algn="l" rtl="0">
              <a:lnSpc>
                <a:spcPct val="100000"/>
              </a:lnSpc>
              <a:spcBef>
                <a:spcPts val="0"/>
              </a:spcBef>
              <a:spcAft>
                <a:spcPts val="0"/>
              </a:spcAft>
              <a:buClr>
                <a:schemeClr val="dk1"/>
              </a:buClr>
              <a:buSzPts val="1100"/>
              <a:buFont typeface="Arial"/>
              <a:buNone/>
            </a:pPr>
            <a:r>
              <a:rPr lang="en"/>
              <a:t>After completing the pre-processing step we calculate frequency of each keyword like how frequently that key word has occurred, from that maximum frequency of the keyword is taken. Then weighted frequency of the word is calculated by dividing frequency of the keywords by maximum frequency of the key words. In this step, we calculate the sum of weighted frequencies. Finally, summarizer will extract the high weighted frequency sentences and the extracted sentences are converted into audio form.</a:t>
            </a:r>
            <a:endParaRPr/>
          </a:p>
          <a:p>
            <a:pPr marL="0" lvl="0" indent="0" algn="l" rtl="0">
              <a:lnSpc>
                <a:spcPct val="100000"/>
              </a:lnSpc>
              <a:spcBef>
                <a:spcPts val="0"/>
              </a:spcBef>
              <a:spcAft>
                <a:spcPts val="0"/>
              </a:spcAft>
              <a:buSzPts val="1400"/>
              <a:buNone/>
            </a:pPr>
            <a:endParaRPr/>
          </a:p>
        </p:txBody>
      </p:sp>
      <p:sp>
        <p:nvSpPr>
          <p:cNvPr id="111" name="Google Shape;111;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a:t>***** Rule-Based Concept *****</a:t>
            </a:r>
            <a:endParaRPr/>
          </a:p>
          <a:p>
            <a:pPr marL="0" lvl="0" indent="0" algn="l" rtl="0">
              <a:lnSpc>
                <a:spcPct val="100000"/>
              </a:lnSpc>
              <a:spcBef>
                <a:spcPts val="0"/>
              </a:spcBef>
              <a:spcAft>
                <a:spcPts val="0"/>
              </a:spcAft>
              <a:buClr>
                <a:schemeClr val="dk1"/>
              </a:buClr>
              <a:buSzPts val="1100"/>
              <a:buFont typeface="Arial"/>
              <a:buNone/>
            </a:pPr>
            <a:endParaRPr/>
          </a:p>
          <a:p>
            <a:pPr marL="0" lvl="0" indent="0" algn="l" rtl="0">
              <a:lnSpc>
                <a:spcPct val="100000"/>
              </a:lnSpc>
              <a:spcBef>
                <a:spcPts val="0"/>
              </a:spcBef>
              <a:spcAft>
                <a:spcPts val="0"/>
              </a:spcAft>
              <a:buClr>
                <a:schemeClr val="dk1"/>
              </a:buClr>
              <a:buSzPts val="1100"/>
              <a:buFont typeface="Arial"/>
              <a:buNone/>
            </a:pPr>
            <a:r>
              <a:rPr lang="en"/>
              <a:t>Dataset : Document Understanding Conferences (DUC) 2002 dataset</a:t>
            </a:r>
            <a:endParaRPr/>
          </a:p>
          <a:p>
            <a:pPr marL="0" lvl="0" indent="0" algn="l" rtl="0">
              <a:lnSpc>
                <a:spcPct val="100000"/>
              </a:lnSpc>
              <a:spcBef>
                <a:spcPts val="0"/>
              </a:spcBef>
              <a:spcAft>
                <a:spcPts val="0"/>
              </a:spcAft>
              <a:buClr>
                <a:schemeClr val="dk1"/>
              </a:buClr>
              <a:buSzPts val="1100"/>
              <a:buFont typeface="Arial"/>
              <a:buNone/>
            </a:pPr>
            <a:r>
              <a:rPr lang="en"/>
              <a:t>Moto : Summarize documents using Extractive Text Summarization.</a:t>
            </a:r>
            <a:endParaRPr/>
          </a:p>
          <a:p>
            <a:pPr marL="0" lvl="0" indent="0" algn="l" rtl="0">
              <a:lnSpc>
                <a:spcPct val="100000"/>
              </a:lnSpc>
              <a:spcBef>
                <a:spcPts val="0"/>
              </a:spcBef>
              <a:spcAft>
                <a:spcPts val="0"/>
              </a:spcAft>
              <a:buClr>
                <a:schemeClr val="dk1"/>
              </a:buClr>
              <a:buSzPts val="1100"/>
              <a:buFont typeface="Arial"/>
              <a:buNone/>
            </a:pPr>
            <a:r>
              <a:rPr lang="en"/>
              <a:t>Approach : Extractive Text Summarization using Rule-Based Summarizer</a:t>
            </a:r>
            <a:endParaRPr/>
          </a:p>
          <a:p>
            <a:pPr marL="0" lvl="0" indent="0" algn="l" rtl="0">
              <a:lnSpc>
                <a:spcPct val="100000"/>
              </a:lnSpc>
              <a:spcBef>
                <a:spcPts val="0"/>
              </a:spcBef>
              <a:spcAft>
                <a:spcPts val="0"/>
              </a:spcAft>
              <a:buClr>
                <a:schemeClr val="dk1"/>
              </a:buClr>
              <a:buSzPts val="1100"/>
              <a:buFont typeface="Arial"/>
              <a:buNone/>
            </a:pPr>
            <a:r>
              <a:rPr lang="en"/>
              <a:t>Implementation : The main focus of this paper is to summarize a single document and create its extractive summary. Pre-processing is the most primary step in any summarization method. Pre-processing methods applied are tokenization, stop word removal and stemming. Then, the next step is keyword extraction.  In keyword extraction phase, frequency count of each word or a term in a document is calculated in order to find out its importance. Then, in pruning, a threshold is defined. This value is calculated, by summing the term with lowest frequency and the term with the largest frequency thus taking their mean. Once threshold is calculated, all terms with tf less than the threshold value are pruned off from the document. After pre-processing step, each sentence of document is represented as attribute vector of features. Seven features are calculated for each sentence and each feature is given a value from 0 to 1 after normalization. Features considered are Sentence Position, Title Feature, Numerical Value, Keyword Weight, Proper Noun, Sentence To Sentence Similarity, Sentence Length. All sentences are sorted in ascending order based on their scores. Final extractive summary of the document will be displayed.</a:t>
            </a:r>
            <a:endParaRPr/>
          </a:p>
          <a:p>
            <a:pPr marL="0" lvl="0" indent="0" algn="l" rtl="0">
              <a:lnSpc>
                <a:spcPct val="100000"/>
              </a:lnSpc>
              <a:spcBef>
                <a:spcPts val="0"/>
              </a:spcBef>
              <a:spcAft>
                <a:spcPts val="0"/>
              </a:spcAft>
              <a:buClr>
                <a:schemeClr val="dk1"/>
              </a:buClr>
              <a:buSzPts val="1100"/>
              <a:buFont typeface="Arial"/>
              <a:buNone/>
            </a:pPr>
            <a:r>
              <a:rPr lang="en"/>
              <a:t>Drawback : Accuracy level is low.</a:t>
            </a:r>
            <a:endParaRPr/>
          </a:p>
          <a:p>
            <a:pPr marL="0" lvl="0" indent="0" algn="l" rtl="0">
              <a:lnSpc>
                <a:spcPct val="100000"/>
              </a:lnSpc>
              <a:spcBef>
                <a:spcPts val="0"/>
              </a:spcBef>
              <a:spcAft>
                <a:spcPts val="0"/>
              </a:spcAft>
              <a:buSzPts val="1100"/>
              <a:buNone/>
            </a:pPr>
            <a:r>
              <a:rPr lang="en"/>
              <a:t>Future Scope : Multiple documents of similar topic can also be summarized.</a:t>
            </a:r>
            <a:endParaRPr/>
          </a:p>
        </p:txBody>
      </p:sp>
      <p:sp>
        <p:nvSpPr>
          <p:cNvPr id="118" name="Google Shape;118;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pic>
        <p:nvPicPr>
          <p:cNvPr id="10" name="Google Shape;10;p22"/>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11" name="Google Shape;11;p22"/>
          <p:cNvSpPr txBox="1">
            <a:spLocks noGrp="1"/>
          </p:cNvSpPr>
          <p:nvPr>
            <p:ph type="ctrTitle"/>
          </p:nvPr>
        </p:nvSpPr>
        <p:spPr>
          <a:xfrm>
            <a:off x="855300" y="1756525"/>
            <a:ext cx="7433400" cy="16305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SzPts val="6000"/>
              <a:buNone/>
              <a:defRPr sz="6000"/>
            </a:lvl1pPr>
            <a:lvl2pPr lvl="1" algn="l">
              <a:lnSpc>
                <a:spcPct val="90000"/>
              </a:lnSpc>
              <a:spcBef>
                <a:spcPts val="0"/>
              </a:spcBef>
              <a:spcAft>
                <a:spcPts val="0"/>
              </a:spcAft>
              <a:buSzPts val="6000"/>
              <a:buNone/>
              <a:defRPr sz="6000"/>
            </a:lvl2pPr>
            <a:lvl3pPr lvl="2" algn="l">
              <a:lnSpc>
                <a:spcPct val="90000"/>
              </a:lnSpc>
              <a:spcBef>
                <a:spcPts val="0"/>
              </a:spcBef>
              <a:spcAft>
                <a:spcPts val="0"/>
              </a:spcAft>
              <a:buSzPts val="6000"/>
              <a:buNone/>
              <a:defRPr sz="6000"/>
            </a:lvl3pPr>
            <a:lvl4pPr lvl="3" algn="l">
              <a:lnSpc>
                <a:spcPct val="90000"/>
              </a:lnSpc>
              <a:spcBef>
                <a:spcPts val="0"/>
              </a:spcBef>
              <a:spcAft>
                <a:spcPts val="0"/>
              </a:spcAft>
              <a:buSzPts val="6000"/>
              <a:buNone/>
              <a:defRPr sz="6000"/>
            </a:lvl4pPr>
            <a:lvl5pPr lvl="4" algn="l">
              <a:lnSpc>
                <a:spcPct val="90000"/>
              </a:lnSpc>
              <a:spcBef>
                <a:spcPts val="0"/>
              </a:spcBef>
              <a:spcAft>
                <a:spcPts val="0"/>
              </a:spcAft>
              <a:buSzPts val="6000"/>
              <a:buNone/>
              <a:defRPr sz="6000"/>
            </a:lvl5pPr>
            <a:lvl6pPr lvl="5" algn="l">
              <a:lnSpc>
                <a:spcPct val="90000"/>
              </a:lnSpc>
              <a:spcBef>
                <a:spcPts val="0"/>
              </a:spcBef>
              <a:spcAft>
                <a:spcPts val="0"/>
              </a:spcAft>
              <a:buSzPts val="6000"/>
              <a:buNone/>
              <a:defRPr sz="6000"/>
            </a:lvl6pPr>
            <a:lvl7pPr lvl="6" algn="l">
              <a:lnSpc>
                <a:spcPct val="90000"/>
              </a:lnSpc>
              <a:spcBef>
                <a:spcPts val="0"/>
              </a:spcBef>
              <a:spcAft>
                <a:spcPts val="0"/>
              </a:spcAft>
              <a:buSzPts val="6000"/>
              <a:buNone/>
              <a:defRPr sz="6000"/>
            </a:lvl7pPr>
            <a:lvl8pPr lvl="7" algn="l">
              <a:lnSpc>
                <a:spcPct val="90000"/>
              </a:lnSpc>
              <a:spcBef>
                <a:spcPts val="0"/>
              </a:spcBef>
              <a:spcAft>
                <a:spcPts val="0"/>
              </a:spcAft>
              <a:buSzPts val="6000"/>
              <a:buNone/>
              <a:defRPr sz="6000"/>
            </a:lvl8pPr>
            <a:lvl9pPr lvl="8" algn="l">
              <a:lnSpc>
                <a:spcPct val="90000"/>
              </a:lnSpc>
              <a:spcBef>
                <a:spcPts val="0"/>
              </a:spcBef>
              <a:spcAft>
                <a:spcPts val="0"/>
              </a:spcAft>
              <a:buSzPts val="6000"/>
              <a:buNone/>
              <a:defRPr sz="6000"/>
            </a:lvl9pPr>
          </a:lstStyle>
          <a:p>
            <a:endParaRPr/>
          </a:p>
        </p:txBody>
      </p:sp>
    </p:spTree>
  </p:cSld>
  <p:clrMapOvr>
    <a:masterClrMapping/>
  </p:clrMapOvr>
  <p:transition>
    <p:fade thruBlk="1"/>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2"/>
        <p:cNvGrpSpPr/>
        <p:nvPr/>
      </p:nvGrpSpPr>
      <p:grpSpPr>
        <a:xfrm>
          <a:off x="0" y="0"/>
          <a:ext cx="0" cy="0"/>
          <a:chOff x="0" y="0"/>
          <a:chExt cx="0" cy="0"/>
        </a:xfrm>
      </p:grpSpPr>
      <p:pic>
        <p:nvPicPr>
          <p:cNvPr id="13" name="Google Shape;13;p23"/>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14" name="Google Shape;14;p23"/>
          <p:cNvSpPr txBox="1">
            <a:spLocks noGrp="1"/>
          </p:cNvSpPr>
          <p:nvPr>
            <p:ph type="title"/>
          </p:nvPr>
        </p:nvSpPr>
        <p:spPr>
          <a:xfrm>
            <a:off x="855300" y="836000"/>
            <a:ext cx="7433400" cy="3963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SzPts val="3200"/>
              <a:buNone/>
              <a:defRPr/>
            </a:lvl1pPr>
            <a:lvl2pPr lvl="1" algn="l">
              <a:lnSpc>
                <a:spcPct val="90000"/>
              </a:lnSpc>
              <a:spcBef>
                <a:spcPts val="0"/>
              </a:spcBef>
              <a:spcAft>
                <a:spcPts val="0"/>
              </a:spcAft>
              <a:buSzPts val="3200"/>
              <a:buNone/>
              <a:defRPr/>
            </a:lvl2pPr>
            <a:lvl3pPr lvl="2" algn="l">
              <a:lnSpc>
                <a:spcPct val="90000"/>
              </a:lnSpc>
              <a:spcBef>
                <a:spcPts val="0"/>
              </a:spcBef>
              <a:spcAft>
                <a:spcPts val="0"/>
              </a:spcAft>
              <a:buSzPts val="3200"/>
              <a:buNone/>
              <a:defRPr/>
            </a:lvl3pPr>
            <a:lvl4pPr lvl="3" algn="l">
              <a:lnSpc>
                <a:spcPct val="90000"/>
              </a:lnSpc>
              <a:spcBef>
                <a:spcPts val="0"/>
              </a:spcBef>
              <a:spcAft>
                <a:spcPts val="0"/>
              </a:spcAft>
              <a:buSzPts val="3200"/>
              <a:buNone/>
              <a:defRPr/>
            </a:lvl4pPr>
            <a:lvl5pPr lvl="4" algn="l">
              <a:lnSpc>
                <a:spcPct val="90000"/>
              </a:lnSpc>
              <a:spcBef>
                <a:spcPts val="0"/>
              </a:spcBef>
              <a:spcAft>
                <a:spcPts val="0"/>
              </a:spcAft>
              <a:buSzPts val="3200"/>
              <a:buNone/>
              <a:defRPr/>
            </a:lvl5pPr>
            <a:lvl6pPr lvl="5" algn="l">
              <a:lnSpc>
                <a:spcPct val="90000"/>
              </a:lnSpc>
              <a:spcBef>
                <a:spcPts val="0"/>
              </a:spcBef>
              <a:spcAft>
                <a:spcPts val="0"/>
              </a:spcAft>
              <a:buSzPts val="3200"/>
              <a:buNone/>
              <a:defRPr/>
            </a:lvl6pPr>
            <a:lvl7pPr lvl="6" algn="l">
              <a:lnSpc>
                <a:spcPct val="90000"/>
              </a:lnSpc>
              <a:spcBef>
                <a:spcPts val="0"/>
              </a:spcBef>
              <a:spcAft>
                <a:spcPts val="0"/>
              </a:spcAft>
              <a:buSzPts val="3200"/>
              <a:buNone/>
              <a:defRPr/>
            </a:lvl7pPr>
            <a:lvl8pPr lvl="7" algn="l">
              <a:lnSpc>
                <a:spcPct val="90000"/>
              </a:lnSpc>
              <a:spcBef>
                <a:spcPts val="0"/>
              </a:spcBef>
              <a:spcAft>
                <a:spcPts val="0"/>
              </a:spcAft>
              <a:buSzPts val="3200"/>
              <a:buNone/>
              <a:defRPr/>
            </a:lvl8pPr>
            <a:lvl9pPr lvl="8" algn="l">
              <a:lnSpc>
                <a:spcPct val="90000"/>
              </a:lnSpc>
              <a:spcBef>
                <a:spcPts val="0"/>
              </a:spcBef>
              <a:spcAft>
                <a:spcPts val="0"/>
              </a:spcAft>
              <a:buSzPts val="3200"/>
              <a:buNone/>
              <a:defRPr/>
            </a:lvl9pPr>
          </a:lstStyle>
          <a:p>
            <a:endParaRPr/>
          </a:p>
        </p:txBody>
      </p:sp>
      <p:sp>
        <p:nvSpPr>
          <p:cNvPr id="15" name="Google Shape;15;p23"/>
          <p:cNvSpPr txBox="1">
            <a:spLocks noGrp="1"/>
          </p:cNvSpPr>
          <p:nvPr>
            <p:ph type="sldNum" idx="12"/>
          </p:nvPr>
        </p:nvSpPr>
        <p:spPr>
          <a:xfrm>
            <a:off x="8404384" y="4673651"/>
            <a:ext cx="548700" cy="393600"/>
          </a:xfrm>
          <a:prstGeom prst="rect">
            <a:avLst/>
          </a:prstGeom>
          <a:noFill/>
          <a:ln>
            <a:noFill/>
          </a:ln>
        </p:spPr>
        <p:txBody>
          <a:bodyPr spcFirstLastPara="1" wrap="square" lIns="0" tIns="0" rIns="0" bIns="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transition>
    <p:fade thruBlk="1"/>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16"/>
        <p:cNvGrpSpPr/>
        <p:nvPr/>
      </p:nvGrpSpPr>
      <p:grpSpPr>
        <a:xfrm>
          <a:off x="0" y="0"/>
          <a:ext cx="0" cy="0"/>
          <a:chOff x="0" y="0"/>
          <a:chExt cx="0" cy="0"/>
        </a:xfrm>
      </p:grpSpPr>
      <p:pic>
        <p:nvPicPr>
          <p:cNvPr id="17" name="Google Shape;17;p24"/>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18" name="Google Shape;18;p24"/>
          <p:cNvSpPr txBox="1">
            <a:spLocks noGrp="1"/>
          </p:cNvSpPr>
          <p:nvPr>
            <p:ph type="title"/>
          </p:nvPr>
        </p:nvSpPr>
        <p:spPr>
          <a:xfrm>
            <a:off x="855300" y="836000"/>
            <a:ext cx="7433400" cy="3963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SzPts val="3200"/>
              <a:buNone/>
              <a:defRPr/>
            </a:lvl1pPr>
            <a:lvl2pPr lvl="1" algn="l">
              <a:lnSpc>
                <a:spcPct val="90000"/>
              </a:lnSpc>
              <a:spcBef>
                <a:spcPts val="0"/>
              </a:spcBef>
              <a:spcAft>
                <a:spcPts val="0"/>
              </a:spcAft>
              <a:buSzPts val="3200"/>
              <a:buNone/>
              <a:defRPr/>
            </a:lvl2pPr>
            <a:lvl3pPr lvl="2" algn="l">
              <a:lnSpc>
                <a:spcPct val="90000"/>
              </a:lnSpc>
              <a:spcBef>
                <a:spcPts val="0"/>
              </a:spcBef>
              <a:spcAft>
                <a:spcPts val="0"/>
              </a:spcAft>
              <a:buSzPts val="3200"/>
              <a:buNone/>
              <a:defRPr/>
            </a:lvl3pPr>
            <a:lvl4pPr lvl="3" algn="l">
              <a:lnSpc>
                <a:spcPct val="90000"/>
              </a:lnSpc>
              <a:spcBef>
                <a:spcPts val="0"/>
              </a:spcBef>
              <a:spcAft>
                <a:spcPts val="0"/>
              </a:spcAft>
              <a:buSzPts val="3200"/>
              <a:buNone/>
              <a:defRPr/>
            </a:lvl4pPr>
            <a:lvl5pPr lvl="4" algn="l">
              <a:lnSpc>
                <a:spcPct val="90000"/>
              </a:lnSpc>
              <a:spcBef>
                <a:spcPts val="0"/>
              </a:spcBef>
              <a:spcAft>
                <a:spcPts val="0"/>
              </a:spcAft>
              <a:buSzPts val="3200"/>
              <a:buNone/>
              <a:defRPr/>
            </a:lvl5pPr>
            <a:lvl6pPr lvl="5" algn="l">
              <a:lnSpc>
                <a:spcPct val="90000"/>
              </a:lnSpc>
              <a:spcBef>
                <a:spcPts val="0"/>
              </a:spcBef>
              <a:spcAft>
                <a:spcPts val="0"/>
              </a:spcAft>
              <a:buSzPts val="3200"/>
              <a:buNone/>
              <a:defRPr/>
            </a:lvl6pPr>
            <a:lvl7pPr lvl="6" algn="l">
              <a:lnSpc>
                <a:spcPct val="90000"/>
              </a:lnSpc>
              <a:spcBef>
                <a:spcPts val="0"/>
              </a:spcBef>
              <a:spcAft>
                <a:spcPts val="0"/>
              </a:spcAft>
              <a:buSzPts val="3200"/>
              <a:buNone/>
              <a:defRPr/>
            </a:lvl7pPr>
            <a:lvl8pPr lvl="7" algn="l">
              <a:lnSpc>
                <a:spcPct val="90000"/>
              </a:lnSpc>
              <a:spcBef>
                <a:spcPts val="0"/>
              </a:spcBef>
              <a:spcAft>
                <a:spcPts val="0"/>
              </a:spcAft>
              <a:buSzPts val="3200"/>
              <a:buNone/>
              <a:defRPr/>
            </a:lvl8pPr>
            <a:lvl9pPr lvl="8" algn="l">
              <a:lnSpc>
                <a:spcPct val="90000"/>
              </a:lnSpc>
              <a:spcBef>
                <a:spcPts val="0"/>
              </a:spcBef>
              <a:spcAft>
                <a:spcPts val="0"/>
              </a:spcAft>
              <a:buSzPts val="3200"/>
              <a:buNone/>
              <a:defRPr/>
            </a:lvl9pPr>
          </a:lstStyle>
          <a:p>
            <a:endParaRPr/>
          </a:p>
        </p:txBody>
      </p:sp>
      <p:sp>
        <p:nvSpPr>
          <p:cNvPr id="19" name="Google Shape;19;p24"/>
          <p:cNvSpPr txBox="1">
            <a:spLocks noGrp="1"/>
          </p:cNvSpPr>
          <p:nvPr>
            <p:ph type="body" idx="1"/>
          </p:nvPr>
        </p:nvSpPr>
        <p:spPr>
          <a:xfrm>
            <a:off x="855275" y="1506350"/>
            <a:ext cx="3473100" cy="2791200"/>
          </a:xfrm>
          <a:prstGeom prst="rect">
            <a:avLst/>
          </a:prstGeom>
          <a:noFill/>
          <a:ln>
            <a:noFill/>
          </a:ln>
        </p:spPr>
        <p:txBody>
          <a:bodyPr spcFirstLastPara="1" wrap="square" lIns="0" tIns="0" rIns="0" bIns="0" anchor="t" anchorCtr="0">
            <a:noAutofit/>
          </a:bodyPr>
          <a:lstStyle>
            <a:lvl1pPr marL="457200" lvl="0" indent="-355600" algn="l">
              <a:lnSpc>
                <a:spcPct val="115000"/>
              </a:lnSpc>
              <a:spcBef>
                <a:spcPts val="0"/>
              </a:spcBef>
              <a:spcAft>
                <a:spcPts val="0"/>
              </a:spcAft>
              <a:buSzPts val="2000"/>
              <a:buChar char="◺"/>
              <a:defRPr sz="2000"/>
            </a:lvl1pPr>
            <a:lvl2pPr marL="914400" lvl="1" indent="-355600" algn="l">
              <a:lnSpc>
                <a:spcPct val="115000"/>
              </a:lnSpc>
              <a:spcBef>
                <a:spcPts val="600"/>
              </a:spcBef>
              <a:spcAft>
                <a:spcPts val="0"/>
              </a:spcAft>
              <a:buSzPts val="2000"/>
              <a:buChar char="◺"/>
              <a:defRPr sz="2000"/>
            </a:lvl2pPr>
            <a:lvl3pPr marL="1371600" lvl="2" indent="-355600" algn="l">
              <a:lnSpc>
                <a:spcPct val="115000"/>
              </a:lnSpc>
              <a:spcBef>
                <a:spcPts val="600"/>
              </a:spcBef>
              <a:spcAft>
                <a:spcPts val="0"/>
              </a:spcAft>
              <a:buSzPts val="2000"/>
              <a:buChar char="■"/>
              <a:defRPr sz="2000"/>
            </a:lvl3pPr>
            <a:lvl4pPr marL="1828800" lvl="3" indent="-355600" algn="l">
              <a:lnSpc>
                <a:spcPct val="115000"/>
              </a:lnSpc>
              <a:spcBef>
                <a:spcPts val="600"/>
              </a:spcBef>
              <a:spcAft>
                <a:spcPts val="0"/>
              </a:spcAft>
              <a:buSzPts val="2000"/>
              <a:buChar char="●"/>
              <a:defRPr sz="2000"/>
            </a:lvl4pPr>
            <a:lvl5pPr marL="2286000" lvl="4" indent="-355600" algn="l">
              <a:lnSpc>
                <a:spcPct val="115000"/>
              </a:lnSpc>
              <a:spcBef>
                <a:spcPts val="600"/>
              </a:spcBef>
              <a:spcAft>
                <a:spcPts val="0"/>
              </a:spcAft>
              <a:buSzPts val="2000"/>
              <a:buChar char="○"/>
              <a:defRPr sz="2000"/>
            </a:lvl5pPr>
            <a:lvl6pPr marL="2743200" lvl="5" indent="-355600" algn="l">
              <a:lnSpc>
                <a:spcPct val="115000"/>
              </a:lnSpc>
              <a:spcBef>
                <a:spcPts val="600"/>
              </a:spcBef>
              <a:spcAft>
                <a:spcPts val="0"/>
              </a:spcAft>
              <a:buSzPts val="2000"/>
              <a:buChar char="■"/>
              <a:defRPr sz="2000"/>
            </a:lvl6pPr>
            <a:lvl7pPr marL="3200400" lvl="6" indent="-355600" algn="l">
              <a:lnSpc>
                <a:spcPct val="115000"/>
              </a:lnSpc>
              <a:spcBef>
                <a:spcPts val="600"/>
              </a:spcBef>
              <a:spcAft>
                <a:spcPts val="0"/>
              </a:spcAft>
              <a:buSzPts val="2000"/>
              <a:buChar char="●"/>
              <a:defRPr sz="2000"/>
            </a:lvl7pPr>
            <a:lvl8pPr marL="3657600" lvl="7" indent="-355600" algn="l">
              <a:lnSpc>
                <a:spcPct val="115000"/>
              </a:lnSpc>
              <a:spcBef>
                <a:spcPts val="600"/>
              </a:spcBef>
              <a:spcAft>
                <a:spcPts val="0"/>
              </a:spcAft>
              <a:buSzPts val="2000"/>
              <a:buChar char="○"/>
              <a:defRPr sz="2000"/>
            </a:lvl8pPr>
            <a:lvl9pPr marL="4114800" lvl="8" indent="-355600" algn="l">
              <a:lnSpc>
                <a:spcPct val="115000"/>
              </a:lnSpc>
              <a:spcBef>
                <a:spcPts val="600"/>
              </a:spcBef>
              <a:spcAft>
                <a:spcPts val="600"/>
              </a:spcAft>
              <a:buSzPts val="2000"/>
              <a:buChar char="■"/>
              <a:defRPr sz="2000"/>
            </a:lvl9pPr>
          </a:lstStyle>
          <a:p>
            <a:endParaRPr/>
          </a:p>
        </p:txBody>
      </p:sp>
      <p:sp>
        <p:nvSpPr>
          <p:cNvPr id="20" name="Google Shape;20;p24"/>
          <p:cNvSpPr txBox="1">
            <a:spLocks noGrp="1"/>
          </p:cNvSpPr>
          <p:nvPr>
            <p:ph type="body" idx="2"/>
          </p:nvPr>
        </p:nvSpPr>
        <p:spPr>
          <a:xfrm>
            <a:off x="4815599" y="1506350"/>
            <a:ext cx="3473100" cy="2791200"/>
          </a:xfrm>
          <a:prstGeom prst="rect">
            <a:avLst/>
          </a:prstGeom>
          <a:noFill/>
          <a:ln>
            <a:noFill/>
          </a:ln>
        </p:spPr>
        <p:txBody>
          <a:bodyPr spcFirstLastPara="1" wrap="square" lIns="0" tIns="0" rIns="0" bIns="0" anchor="t" anchorCtr="0">
            <a:noAutofit/>
          </a:bodyPr>
          <a:lstStyle>
            <a:lvl1pPr marL="457200" lvl="0" indent="-355600" algn="l">
              <a:lnSpc>
                <a:spcPct val="115000"/>
              </a:lnSpc>
              <a:spcBef>
                <a:spcPts val="0"/>
              </a:spcBef>
              <a:spcAft>
                <a:spcPts val="0"/>
              </a:spcAft>
              <a:buSzPts val="2000"/>
              <a:buChar char="◺"/>
              <a:defRPr sz="2000"/>
            </a:lvl1pPr>
            <a:lvl2pPr marL="914400" lvl="1" indent="-355600" algn="l">
              <a:lnSpc>
                <a:spcPct val="115000"/>
              </a:lnSpc>
              <a:spcBef>
                <a:spcPts val="600"/>
              </a:spcBef>
              <a:spcAft>
                <a:spcPts val="0"/>
              </a:spcAft>
              <a:buSzPts val="2000"/>
              <a:buChar char="◺"/>
              <a:defRPr sz="2000"/>
            </a:lvl2pPr>
            <a:lvl3pPr marL="1371600" lvl="2" indent="-355600" algn="l">
              <a:lnSpc>
                <a:spcPct val="115000"/>
              </a:lnSpc>
              <a:spcBef>
                <a:spcPts val="600"/>
              </a:spcBef>
              <a:spcAft>
                <a:spcPts val="0"/>
              </a:spcAft>
              <a:buSzPts val="2000"/>
              <a:buChar char="■"/>
              <a:defRPr sz="2000"/>
            </a:lvl3pPr>
            <a:lvl4pPr marL="1828800" lvl="3" indent="-355600" algn="l">
              <a:lnSpc>
                <a:spcPct val="115000"/>
              </a:lnSpc>
              <a:spcBef>
                <a:spcPts val="600"/>
              </a:spcBef>
              <a:spcAft>
                <a:spcPts val="0"/>
              </a:spcAft>
              <a:buSzPts val="2000"/>
              <a:buChar char="●"/>
              <a:defRPr sz="2000"/>
            </a:lvl4pPr>
            <a:lvl5pPr marL="2286000" lvl="4" indent="-355600" algn="l">
              <a:lnSpc>
                <a:spcPct val="115000"/>
              </a:lnSpc>
              <a:spcBef>
                <a:spcPts val="600"/>
              </a:spcBef>
              <a:spcAft>
                <a:spcPts val="0"/>
              </a:spcAft>
              <a:buSzPts val="2000"/>
              <a:buChar char="○"/>
              <a:defRPr sz="2000"/>
            </a:lvl5pPr>
            <a:lvl6pPr marL="2743200" lvl="5" indent="-355600" algn="l">
              <a:lnSpc>
                <a:spcPct val="115000"/>
              </a:lnSpc>
              <a:spcBef>
                <a:spcPts val="600"/>
              </a:spcBef>
              <a:spcAft>
                <a:spcPts val="0"/>
              </a:spcAft>
              <a:buSzPts val="2000"/>
              <a:buChar char="■"/>
              <a:defRPr sz="2000"/>
            </a:lvl6pPr>
            <a:lvl7pPr marL="3200400" lvl="6" indent="-355600" algn="l">
              <a:lnSpc>
                <a:spcPct val="115000"/>
              </a:lnSpc>
              <a:spcBef>
                <a:spcPts val="600"/>
              </a:spcBef>
              <a:spcAft>
                <a:spcPts val="0"/>
              </a:spcAft>
              <a:buSzPts val="2000"/>
              <a:buChar char="●"/>
              <a:defRPr sz="2000"/>
            </a:lvl7pPr>
            <a:lvl8pPr marL="3657600" lvl="7" indent="-355600" algn="l">
              <a:lnSpc>
                <a:spcPct val="115000"/>
              </a:lnSpc>
              <a:spcBef>
                <a:spcPts val="600"/>
              </a:spcBef>
              <a:spcAft>
                <a:spcPts val="0"/>
              </a:spcAft>
              <a:buSzPts val="2000"/>
              <a:buChar char="○"/>
              <a:defRPr sz="2000"/>
            </a:lvl8pPr>
            <a:lvl9pPr marL="4114800" lvl="8" indent="-355600" algn="l">
              <a:lnSpc>
                <a:spcPct val="115000"/>
              </a:lnSpc>
              <a:spcBef>
                <a:spcPts val="600"/>
              </a:spcBef>
              <a:spcAft>
                <a:spcPts val="600"/>
              </a:spcAft>
              <a:buSzPts val="2000"/>
              <a:buChar char="■"/>
              <a:defRPr sz="2000"/>
            </a:lvl9pPr>
          </a:lstStyle>
          <a:p>
            <a:endParaRPr/>
          </a:p>
        </p:txBody>
      </p:sp>
      <p:sp>
        <p:nvSpPr>
          <p:cNvPr id="21" name="Google Shape;21;p24"/>
          <p:cNvSpPr txBox="1">
            <a:spLocks noGrp="1"/>
          </p:cNvSpPr>
          <p:nvPr>
            <p:ph type="sldNum" idx="12"/>
          </p:nvPr>
        </p:nvSpPr>
        <p:spPr>
          <a:xfrm>
            <a:off x="8404384" y="4673651"/>
            <a:ext cx="548700" cy="393600"/>
          </a:xfrm>
          <a:prstGeom prst="rect">
            <a:avLst/>
          </a:prstGeom>
          <a:noFill/>
          <a:ln>
            <a:noFill/>
          </a:ln>
        </p:spPr>
        <p:txBody>
          <a:bodyPr spcFirstLastPara="1" wrap="square" lIns="0" tIns="0" rIns="0" bIns="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transition>
    <p:fade thruBlk="1"/>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2"/>
        <p:cNvGrpSpPr/>
        <p:nvPr/>
      </p:nvGrpSpPr>
      <p:grpSpPr>
        <a:xfrm>
          <a:off x="0" y="0"/>
          <a:ext cx="0" cy="0"/>
          <a:chOff x="0" y="0"/>
          <a:chExt cx="0" cy="0"/>
        </a:xfrm>
      </p:grpSpPr>
      <p:pic>
        <p:nvPicPr>
          <p:cNvPr id="23" name="Google Shape;23;p25"/>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24" name="Google Shape;24;p25"/>
          <p:cNvSpPr txBox="1">
            <a:spLocks noGrp="1"/>
          </p:cNvSpPr>
          <p:nvPr>
            <p:ph type="title"/>
          </p:nvPr>
        </p:nvSpPr>
        <p:spPr>
          <a:xfrm>
            <a:off x="855300" y="836000"/>
            <a:ext cx="7433400" cy="3963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SzPts val="3200"/>
              <a:buNone/>
              <a:defRPr/>
            </a:lvl1pPr>
            <a:lvl2pPr lvl="1" algn="l">
              <a:lnSpc>
                <a:spcPct val="90000"/>
              </a:lnSpc>
              <a:spcBef>
                <a:spcPts val="0"/>
              </a:spcBef>
              <a:spcAft>
                <a:spcPts val="0"/>
              </a:spcAft>
              <a:buSzPts val="3200"/>
              <a:buNone/>
              <a:defRPr/>
            </a:lvl2pPr>
            <a:lvl3pPr lvl="2" algn="l">
              <a:lnSpc>
                <a:spcPct val="90000"/>
              </a:lnSpc>
              <a:spcBef>
                <a:spcPts val="0"/>
              </a:spcBef>
              <a:spcAft>
                <a:spcPts val="0"/>
              </a:spcAft>
              <a:buSzPts val="3200"/>
              <a:buNone/>
              <a:defRPr/>
            </a:lvl3pPr>
            <a:lvl4pPr lvl="3" algn="l">
              <a:lnSpc>
                <a:spcPct val="90000"/>
              </a:lnSpc>
              <a:spcBef>
                <a:spcPts val="0"/>
              </a:spcBef>
              <a:spcAft>
                <a:spcPts val="0"/>
              </a:spcAft>
              <a:buSzPts val="3200"/>
              <a:buNone/>
              <a:defRPr/>
            </a:lvl4pPr>
            <a:lvl5pPr lvl="4" algn="l">
              <a:lnSpc>
                <a:spcPct val="90000"/>
              </a:lnSpc>
              <a:spcBef>
                <a:spcPts val="0"/>
              </a:spcBef>
              <a:spcAft>
                <a:spcPts val="0"/>
              </a:spcAft>
              <a:buSzPts val="3200"/>
              <a:buNone/>
              <a:defRPr/>
            </a:lvl5pPr>
            <a:lvl6pPr lvl="5" algn="l">
              <a:lnSpc>
                <a:spcPct val="90000"/>
              </a:lnSpc>
              <a:spcBef>
                <a:spcPts val="0"/>
              </a:spcBef>
              <a:spcAft>
                <a:spcPts val="0"/>
              </a:spcAft>
              <a:buSzPts val="3200"/>
              <a:buNone/>
              <a:defRPr/>
            </a:lvl6pPr>
            <a:lvl7pPr lvl="6" algn="l">
              <a:lnSpc>
                <a:spcPct val="90000"/>
              </a:lnSpc>
              <a:spcBef>
                <a:spcPts val="0"/>
              </a:spcBef>
              <a:spcAft>
                <a:spcPts val="0"/>
              </a:spcAft>
              <a:buSzPts val="3200"/>
              <a:buNone/>
              <a:defRPr/>
            </a:lvl7pPr>
            <a:lvl8pPr lvl="7" algn="l">
              <a:lnSpc>
                <a:spcPct val="90000"/>
              </a:lnSpc>
              <a:spcBef>
                <a:spcPts val="0"/>
              </a:spcBef>
              <a:spcAft>
                <a:spcPts val="0"/>
              </a:spcAft>
              <a:buSzPts val="3200"/>
              <a:buNone/>
              <a:defRPr/>
            </a:lvl8pPr>
            <a:lvl9pPr lvl="8" algn="l">
              <a:lnSpc>
                <a:spcPct val="90000"/>
              </a:lnSpc>
              <a:spcBef>
                <a:spcPts val="0"/>
              </a:spcBef>
              <a:spcAft>
                <a:spcPts val="0"/>
              </a:spcAft>
              <a:buSzPts val="3200"/>
              <a:buNone/>
              <a:defRPr/>
            </a:lvl9pPr>
          </a:lstStyle>
          <a:p>
            <a:endParaRPr/>
          </a:p>
        </p:txBody>
      </p:sp>
      <p:sp>
        <p:nvSpPr>
          <p:cNvPr id="25" name="Google Shape;25;p25"/>
          <p:cNvSpPr txBox="1">
            <a:spLocks noGrp="1"/>
          </p:cNvSpPr>
          <p:nvPr>
            <p:ph type="body" idx="1"/>
          </p:nvPr>
        </p:nvSpPr>
        <p:spPr>
          <a:xfrm>
            <a:off x="855300" y="1506347"/>
            <a:ext cx="7433400" cy="3033900"/>
          </a:xfrm>
          <a:prstGeom prst="rect">
            <a:avLst/>
          </a:prstGeom>
          <a:noFill/>
          <a:ln>
            <a:noFill/>
          </a:ln>
        </p:spPr>
        <p:txBody>
          <a:bodyPr spcFirstLastPara="1" wrap="square" lIns="0" tIns="0" rIns="0" bIns="0" anchor="t" anchorCtr="0">
            <a:noAutofit/>
          </a:bodyPr>
          <a:lstStyle>
            <a:lvl1pPr marL="457200" lvl="0" indent="-381000" algn="l">
              <a:lnSpc>
                <a:spcPct val="115000"/>
              </a:lnSpc>
              <a:spcBef>
                <a:spcPts val="0"/>
              </a:spcBef>
              <a:spcAft>
                <a:spcPts val="0"/>
              </a:spcAft>
              <a:buSzPts val="2400"/>
              <a:buChar char="▸"/>
              <a:defRPr/>
            </a:lvl1pPr>
            <a:lvl2pPr marL="914400" lvl="1" indent="-381000" algn="l">
              <a:lnSpc>
                <a:spcPct val="115000"/>
              </a:lnSpc>
              <a:spcBef>
                <a:spcPts val="600"/>
              </a:spcBef>
              <a:spcAft>
                <a:spcPts val="0"/>
              </a:spcAft>
              <a:buSzPts val="2400"/>
              <a:buChar char="▹"/>
              <a:defRPr/>
            </a:lvl2pPr>
            <a:lvl3pPr marL="1371600" lvl="2" indent="-381000" algn="l">
              <a:lnSpc>
                <a:spcPct val="115000"/>
              </a:lnSpc>
              <a:spcBef>
                <a:spcPts val="600"/>
              </a:spcBef>
              <a:spcAft>
                <a:spcPts val="0"/>
              </a:spcAft>
              <a:buSzPts val="2400"/>
              <a:buChar char="■"/>
              <a:defRPr/>
            </a:lvl3pPr>
            <a:lvl4pPr marL="1828800" lvl="3" indent="-381000" algn="l">
              <a:lnSpc>
                <a:spcPct val="115000"/>
              </a:lnSpc>
              <a:spcBef>
                <a:spcPts val="600"/>
              </a:spcBef>
              <a:spcAft>
                <a:spcPts val="0"/>
              </a:spcAft>
              <a:buSzPts val="2400"/>
              <a:buChar char="●"/>
              <a:defRPr/>
            </a:lvl4pPr>
            <a:lvl5pPr marL="2286000" lvl="4" indent="-381000" algn="l">
              <a:lnSpc>
                <a:spcPct val="115000"/>
              </a:lnSpc>
              <a:spcBef>
                <a:spcPts val="600"/>
              </a:spcBef>
              <a:spcAft>
                <a:spcPts val="0"/>
              </a:spcAft>
              <a:buSzPts val="2400"/>
              <a:buChar char="○"/>
              <a:defRPr/>
            </a:lvl5pPr>
            <a:lvl6pPr marL="2743200" lvl="5" indent="-381000" algn="l">
              <a:lnSpc>
                <a:spcPct val="115000"/>
              </a:lnSpc>
              <a:spcBef>
                <a:spcPts val="600"/>
              </a:spcBef>
              <a:spcAft>
                <a:spcPts val="0"/>
              </a:spcAft>
              <a:buSzPts val="2400"/>
              <a:buChar char="■"/>
              <a:defRPr/>
            </a:lvl6pPr>
            <a:lvl7pPr marL="3200400" lvl="6" indent="-381000" algn="l">
              <a:lnSpc>
                <a:spcPct val="115000"/>
              </a:lnSpc>
              <a:spcBef>
                <a:spcPts val="600"/>
              </a:spcBef>
              <a:spcAft>
                <a:spcPts val="0"/>
              </a:spcAft>
              <a:buSzPts val="2400"/>
              <a:buChar char="●"/>
              <a:defRPr/>
            </a:lvl7pPr>
            <a:lvl8pPr marL="3657600" lvl="7" indent="-381000" algn="l">
              <a:lnSpc>
                <a:spcPct val="115000"/>
              </a:lnSpc>
              <a:spcBef>
                <a:spcPts val="600"/>
              </a:spcBef>
              <a:spcAft>
                <a:spcPts val="0"/>
              </a:spcAft>
              <a:buSzPts val="2400"/>
              <a:buChar char="○"/>
              <a:defRPr/>
            </a:lvl8pPr>
            <a:lvl9pPr marL="4114800" lvl="8" indent="-381000" algn="l">
              <a:lnSpc>
                <a:spcPct val="115000"/>
              </a:lnSpc>
              <a:spcBef>
                <a:spcPts val="600"/>
              </a:spcBef>
              <a:spcAft>
                <a:spcPts val="600"/>
              </a:spcAft>
              <a:buSzPts val="2400"/>
              <a:buChar char="■"/>
              <a:defRPr/>
            </a:lvl9pPr>
          </a:lstStyle>
          <a:p>
            <a:endParaRPr/>
          </a:p>
        </p:txBody>
      </p:sp>
      <p:sp>
        <p:nvSpPr>
          <p:cNvPr id="26" name="Google Shape;26;p25"/>
          <p:cNvSpPr txBox="1">
            <a:spLocks noGrp="1"/>
          </p:cNvSpPr>
          <p:nvPr>
            <p:ph type="sldNum" idx="12"/>
          </p:nvPr>
        </p:nvSpPr>
        <p:spPr>
          <a:xfrm>
            <a:off x="8404384" y="4673651"/>
            <a:ext cx="548700" cy="393600"/>
          </a:xfrm>
          <a:prstGeom prst="rect">
            <a:avLst/>
          </a:prstGeom>
          <a:noFill/>
          <a:ln>
            <a:noFill/>
          </a:ln>
        </p:spPr>
        <p:txBody>
          <a:bodyPr spcFirstLastPara="1" wrap="square" lIns="0" tIns="0" rIns="0" bIns="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transition>
    <p:fade thruBlk="1"/>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ubtitle">
  <p:cSld name="TITLE_1">
    <p:bg>
      <p:bgPr>
        <a:gradFill>
          <a:gsLst>
            <a:gs pos="0">
              <a:schemeClr val="accent3"/>
            </a:gs>
            <a:gs pos="50000">
              <a:schemeClr val="accent1"/>
            </a:gs>
            <a:gs pos="100000">
              <a:schemeClr val="dk2"/>
            </a:gs>
          </a:gsLst>
          <a:lin ang="13500032" scaled="0"/>
        </a:gradFill>
        <a:effectLst/>
      </p:bgPr>
    </p:bg>
    <p:spTree>
      <p:nvGrpSpPr>
        <p:cNvPr id="1" name="Shape 27"/>
        <p:cNvGrpSpPr/>
        <p:nvPr/>
      </p:nvGrpSpPr>
      <p:grpSpPr>
        <a:xfrm>
          <a:off x="0" y="0"/>
          <a:ext cx="0" cy="0"/>
          <a:chOff x="0" y="0"/>
          <a:chExt cx="0" cy="0"/>
        </a:xfrm>
      </p:grpSpPr>
      <p:pic>
        <p:nvPicPr>
          <p:cNvPr id="28" name="Google Shape;28;p26"/>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29" name="Google Shape;29;p26"/>
          <p:cNvSpPr txBox="1">
            <a:spLocks noGrp="1"/>
          </p:cNvSpPr>
          <p:nvPr>
            <p:ph type="ctrTitle"/>
          </p:nvPr>
        </p:nvSpPr>
        <p:spPr>
          <a:xfrm>
            <a:off x="855300" y="2004250"/>
            <a:ext cx="7433400" cy="6468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dk1"/>
              </a:buClr>
              <a:buSzPts val="4800"/>
              <a:buNone/>
              <a:defRPr sz="4800">
                <a:solidFill>
                  <a:schemeClr val="dk1"/>
                </a:solidFill>
              </a:defRPr>
            </a:lvl1pPr>
            <a:lvl2pPr lvl="1" algn="l">
              <a:lnSpc>
                <a:spcPct val="90000"/>
              </a:lnSpc>
              <a:spcBef>
                <a:spcPts val="0"/>
              </a:spcBef>
              <a:spcAft>
                <a:spcPts val="0"/>
              </a:spcAft>
              <a:buClr>
                <a:schemeClr val="dk1"/>
              </a:buClr>
              <a:buSzPts val="4800"/>
              <a:buNone/>
              <a:defRPr sz="4800">
                <a:solidFill>
                  <a:schemeClr val="dk1"/>
                </a:solidFill>
              </a:defRPr>
            </a:lvl2pPr>
            <a:lvl3pPr lvl="2" algn="l">
              <a:lnSpc>
                <a:spcPct val="90000"/>
              </a:lnSpc>
              <a:spcBef>
                <a:spcPts val="0"/>
              </a:spcBef>
              <a:spcAft>
                <a:spcPts val="0"/>
              </a:spcAft>
              <a:buClr>
                <a:schemeClr val="dk1"/>
              </a:buClr>
              <a:buSzPts val="4800"/>
              <a:buNone/>
              <a:defRPr sz="4800">
                <a:solidFill>
                  <a:schemeClr val="dk1"/>
                </a:solidFill>
              </a:defRPr>
            </a:lvl3pPr>
            <a:lvl4pPr lvl="3" algn="l">
              <a:lnSpc>
                <a:spcPct val="90000"/>
              </a:lnSpc>
              <a:spcBef>
                <a:spcPts val="0"/>
              </a:spcBef>
              <a:spcAft>
                <a:spcPts val="0"/>
              </a:spcAft>
              <a:buClr>
                <a:schemeClr val="dk1"/>
              </a:buClr>
              <a:buSzPts val="4800"/>
              <a:buNone/>
              <a:defRPr sz="4800">
                <a:solidFill>
                  <a:schemeClr val="dk1"/>
                </a:solidFill>
              </a:defRPr>
            </a:lvl4pPr>
            <a:lvl5pPr lvl="4" algn="l">
              <a:lnSpc>
                <a:spcPct val="90000"/>
              </a:lnSpc>
              <a:spcBef>
                <a:spcPts val="0"/>
              </a:spcBef>
              <a:spcAft>
                <a:spcPts val="0"/>
              </a:spcAft>
              <a:buClr>
                <a:schemeClr val="dk1"/>
              </a:buClr>
              <a:buSzPts val="4800"/>
              <a:buNone/>
              <a:defRPr sz="4800">
                <a:solidFill>
                  <a:schemeClr val="dk1"/>
                </a:solidFill>
              </a:defRPr>
            </a:lvl5pPr>
            <a:lvl6pPr lvl="5" algn="l">
              <a:lnSpc>
                <a:spcPct val="90000"/>
              </a:lnSpc>
              <a:spcBef>
                <a:spcPts val="0"/>
              </a:spcBef>
              <a:spcAft>
                <a:spcPts val="0"/>
              </a:spcAft>
              <a:buClr>
                <a:schemeClr val="dk1"/>
              </a:buClr>
              <a:buSzPts val="4800"/>
              <a:buNone/>
              <a:defRPr sz="4800">
                <a:solidFill>
                  <a:schemeClr val="dk1"/>
                </a:solidFill>
              </a:defRPr>
            </a:lvl6pPr>
            <a:lvl7pPr lvl="6" algn="l">
              <a:lnSpc>
                <a:spcPct val="90000"/>
              </a:lnSpc>
              <a:spcBef>
                <a:spcPts val="0"/>
              </a:spcBef>
              <a:spcAft>
                <a:spcPts val="0"/>
              </a:spcAft>
              <a:buClr>
                <a:schemeClr val="dk1"/>
              </a:buClr>
              <a:buSzPts val="4800"/>
              <a:buNone/>
              <a:defRPr sz="4800">
                <a:solidFill>
                  <a:schemeClr val="dk1"/>
                </a:solidFill>
              </a:defRPr>
            </a:lvl7pPr>
            <a:lvl8pPr lvl="7" algn="l">
              <a:lnSpc>
                <a:spcPct val="90000"/>
              </a:lnSpc>
              <a:spcBef>
                <a:spcPts val="0"/>
              </a:spcBef>
              <a:spcAft>
                <a:spcPts val="0"/>
              </a:spcAft>
              <a:buClr>
                <a:schemeClr val="dk1"/>
              </a:buClr>
              <a:buSzPts val="4800"/>
              <a:buNone/>
              <a:defRPr sz="4800">
                <a:solidFill>
                  <a:schemeClr val="dk1"/>
                </a:solidFill>
              </a:defRPr>
            </a:lvl8pPr>
            <a:lvl9pPr lvl="8" algn="l">
              <a:lnSpc>
                <a:spcPct val="90000"/>
              </a:lnSpc>
              <a:spcBef>
                <a:spcPts val="0"/>
              </a:spcBef>
              <a:spcAft>
                <a:spcPts val="0"/>
              </a:spcAft>
              <a:buClr>
                <a:schemeClr val="dk1"/>
              </a:buClr>
              <a:buSzPts val="4800"/>
              <a:buNone/>
              <a:defRPr sz="4800">
                <a:solidFill>
                  <a:schemeClr val="dk1"/>
                </a:solidFill>
              </a:defRPr>
            </a:lvl9pPr>
          </a:lstStyle>
          <a:p>
            <a:endParaRPr/>
          </a:p>
        </p:txBody>
      </p:sp>
      <p:sp>
        <p:nvSpPr>
          <p:cNvPr id="30" name="Google Shape;30;p26"/>
          <p:cNvSpPr txBox="1">
            <a:spLocks noGrp="1"/>
          </p:cNvSpPr>
          <p:nvPr>
            <p:ph type="subTitle" idx="1"/>
          </p:nvPr>
        </p:nvSpPr>
        <p:spPr>
          <a:xfrm>
            <a:off x="855300" y="2748052"/>
            <a:ext cx="7433400" cy="391200"/>
          </a:xfrm>
          <a:prstGeom prst="rect">
            <a:avLst/>
          </a:prstGeom>
          <a:noFill/>
          <a:ln>
            <a:noFill/>
          </a:ln>
        </p:spPr>
        <p:txBody>
          <a:bodyPr spcFirstLastPara="1" wrap="square" lIns="0" tIns="0" rIns="0" bIns="0" anchor="t" anchorCtr="0">
            <a:noAutofit/>
          </a:bodyPr>
          <a:lstStyle>
            <a:lvl1pPr lvl="0" algn="l">
              <a:lnSpc>
                <a:spcPct val="115000"/>
              </a:lnSpc>
              <a:spcBef>
                <a:spcPts val="0"/>
              </a:spcBef>
              <a:spcAft>
                <a:spcPts val="0"/>
              </a:spcAft>
              <a:buClr>
                <a:schemeClr val="lt1"/>
              </a:buClr>
              <a:buSzPts val="2400"/>
              <a:buNone/>
              <a:defRPr>
                <a:solidFill>
                  <a:schemeClr val="lt1"/>
                </a:solidFill>
              </a:defRPr>
            </a:lvl1pPr>
            <a:lvl2pPr lvl="1" algn="l">
              <a:lnSpc>
                <a:spcPct val="115000"/>
              </a:lnSpc>
              <a:spcBef>
                <a:spcPts val="600"/>
              </a:spcBef>
              <a:spcAft>
                <a:spcPts val="0"/>
              </a:spcAft>
              <a:buClr>
                <a:schemeClr val="lt1"/>
              </a:buClr>
              <a:buSzPts val="3000"/>
              <a:buNone/>
              <a:defRPr sz="3000">
                <a:solidFill>
                  <a:schemeClr val="lt1"/>
                </a:solidFill>
              </a:defRPr>
            </a:lvl2pPr>
            <a:lvl3pPr lvl="2" algn="l">
              <a:lnSpc>
                <a:spcPct val="115000"/>
              </a:lnSpc>
              <a:spcBef>
                <a:spcPts val="600"/>
              </a:spcBef>
              <a:spcAft>
                <a:spcPts val="0"/>
              </a:spcAft>
              <a:buClr>
                <a:schemeClr val="lt1"/>
              </a:buClr>
              <a:buSzPts val="3000"/>
              <a:buNone/>
              <a:defRPr sz="3000">
                <a:solidFill>
                  <a:schemeClr val="lt1"/>
                </a:solidFill>
              </a:defRPr>
            </a:lvl3pPr>
            <a:lvl4pPr lvl="3" algn="l">
              <a:lnSpc>
                <a:spcPct val="115000"/>
              </a:lnSpc>
              <a:spcBef>
                <a:spcPts val="600"/>
              </a:spcBef>
              <a:spcAft>
                <a:spcPts val="0"/>
              </a:spcAft>
              <a:buClr>
                <a:schemeClr val="lt1"/>
              </a:buClr>
              <a:buSzPts val="3000"/>
              <a:buNone/>
              <a:defRPr sz="3000">
                <a:solidFill>
                  <a:schemeClr val="lt1"/>
                </a:solidFill>
              </a:defRPr>
            </a:lvl4pPr>
            <a:lvl5pPr lvl="4" algn="l">
              <a:lnSpc>
                <a:spcPct val="115000"/>
              </a:lnSpc>
              <a:spcBef>
                <a:spcPts val="600"/>
              </a:spcBef>
              <a:spcAft>
                <a:spcPts val="0"/>
              </a:spcAft>
              <a:buClr>
                <a:schemeClr val="lt1"/>
              </a:buClr>
              <a:buSzPts val="3000"/>
              <a:buNone/>
              <a:defRPr sz="3000">
                <a:solidFill>
                  <a:schemeClr val="lt1"/>
                </a:solidFill>
              </a:defRPr>
            </a:lvl5pPr>
            <a:lvl6pPr lvl="5" algn="l">
              <a:lnSpc>
                <a:spcPct val="115000"/>
              </a:lnSpc>
              <a:spcBef>
                <a:spcPts val="600"/>
              </a:spcBef>
              <a:spcAft>
                <a:spcPts val="0"/>
              </a:spcAft>
              <a:buClr>
                <a:schemeClr val="lt1"/>
              </a:buClr>
              <a:buSzPts val="3000"/>
              <a:buNone/>
              <a:defRPr sz="3000">
                <a:solidFill>
                  <a:schemeClr val="lt1"/>
                </a:solidFill>
              </a:defRPr>
            </a:lvl6pPr>
            <a:lvl7pPr lvl="6" algn="l">
              <a:lnSpc>
                <a:spcPct val="115000"/>
              </a:lnSpc>
              <a:spcBef>
                <a:spcPts val="600"/>
              </a:spcBef>
              <a:spcAft>
                <a:spcPts val="0"/>
              </a:spcAft>
              <a:buClr>
                <a:schemeClr val="lt1"/>
              </a:buClr>
              <a:buSzPts val="3000"/>
              <a:buNone/>
              <a:defRPr sz="3000">
                <a:solidFill>
                  <a:schemeClr val="lt1"/>
                </a:solidFill>
              </a:defRPr>
            </a:lvl7pPr>
            <a:lvl8pPr lvl="7" algn="l">
              <a:lnSpc>
                <a:spcPct val="115000"/>
              </a:lnSpc>
              <a:spcBef>
                <a:spcPts val="600"/>
              </a:spcBef>
              <a:spcAft>
                <a:spcPts val="0"/>
              </a:spcAft>
              <a:buClr>
                <a:schemeClr val="lt1"/>
              </a:buClr>
              <a:buSzPts val="3000"/>
              <a:buNone/>
              <a:defRPr sz="3000">
                <a:solidFill>
                  <a:schemeClr val="lt1"/>
                </a:solidFill>
              </a:defRPr>
            </a:lvl8pPr>
            <a:lvl9pPr lvl="8" algn="l">
              <a:lnSpc>
                <a:spcPct val="115000"/>
              </a:lnSpc>
              <a:spcBef>
                <a:spcPts val="600"/>
              </a:spcBef>
              <a:spcAft>
                <a:spcPts val="600"/>
              </a:spcAft>
              <a:buClr>
                <a:schemeClr val="lt1"/>
              </a:buClr>
              <a:buSzPts val="3000"/>
              <a:buNone/>
              <a:defRPr sz="3000">
                <a:solidFill>
                  <a:schemeClr val="lt1"/>
                </a:solidFill>
              </a:defRPr>
            </a:lvl9pPr>
          </a:lstStyle>
          <a:p>
            <a:endParaRPr/>
          </a:p>
        </p:txBody>
      </p:sp>
    </p:spTree>
  </p:cSld>
  <p:clrMapOvr>
    <a:masterClrMapping/>
  </p:clrMapOvr>
  <p:transition>
    <p:fade thruBlk="1"/>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For light background colors" type="blank">
  <p:cSld name="BLANK">
    <p:spTree>
      <p:nvGrpSpPr>
        <p:cNvPr id="1" name="Shape 31"/>
        <p:cNvGrpSpPr/>
        <p:nvPr/>
      </p:nvGrpSpPr>
      <p:grpSpPr>
        <a:xfrm>
          <a:off x="0" y="0"/>
          <a:ext cx="0" cy="0"/>
          <a:chOff x="0" y="0"/>
          <a:chExt cx="0" cy="0"/>
        </a:xfrm>
      </p:grpSpPr>
      <p:sp>
        <p:nvSpPr>
          <p:cNvPr id="32" name="Google Shape;32;p27"/>
          <p:cNvSpPr txBox="1">
            <a:spLocks noGrp="1"/>
          </p:cNvSpPr>
          <p:nvPr>
            <p:ph type="sldNum" idx="12"/>
          </p:nvPr>
        </p:nvSpPr>
        <p:spPr>
          <a:xfrm>
            <a:off x="8404384" y="4673651"/>
            <a:ext cx="548700" cy="393600"/>
          </a:xfrm>
          <a:prstGeom prst="rect">
            <a:avLst/>
          </a:prstGeom>
          <a:noFill/>
          <a:ln>
            <a:noFill/>
          </a:ln>
        </p:spPr>
        <p:txBody>
          <a:bodyPr spcFirstLastPara="1" wrap="square" lIns="0" tIns="0" rIns="0" bIns="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9pPr>
          </a:lstStyle>
          <a:p>
            <a:pPr marL="0" lvl="0" indent="0" algn="r" rtl="0">
              <a:spcBef>
                <a:spcPts val="0"/>
              </a:spcBef>
              <a:spcAft>
                <a:spcPts val="0"/>
              </a:spcAft>
              <a:buNone/>
            </a:pPr>
            <a:fld id="{00000000-1234-1234-1234-123412341234}" type="slidenum">
              <a:rPr lang="en"/>
              <a:t>‹#›</a:t>
            </a:fld>
            <a:endParaRPr/>
          </a:p>
        </p:txBody>
      </p:sp>
      <p:pic>
        <p:nvPicPr>
          <p:cNvPr id="33" name="Google Shape;33;p27"/>
          <p:cNvPicPr preferRelativeResize="0"/>
          <p:nvPr/>
        </p:nvPicPr>
        <p:blipFill rotWithShape="1">
          <a:blip r:embed="rId2">
            <a:alphaModFix/>
          </a:blip>
          <a:srcRect/>
          <a:stretch/>
        </p:blipFill>
        <p:spPr>
          <a:xfrm>
            <a:off x="0" y="0"/>
            <a:ext cx="9144000" cy="5143500"/>
          </a:xfrm>
          <a:prstGeom prst="rect">
            <a:avLst/>
          </a:prstGeom>
          <a:noFill/>
          <a:ln>
            <a:noFill/>
          </a:ln>
        </p:spPr>
      </p:pic>
    </p:spTree>
  </p:cSld>
  <p:clrMapOvr>
    <a:masterClrMapping/>
  </p:clrMapOvr>
  <p:transition>
    <p:fade thruBlk="1"/>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lt1"/>
            </a:gs>
            <a:gs pos="50000">
              <a:schemeClr val="lt2"/>
            </a:gs>
            <a:gs pos="100000">
              <a:schemeClr val="accent3"/>
            </a:gs>
          </a:gsLst>
          <a:lin ang="13500032" scaled="0"/>
        </a:gradFill>
        <a:effectLst/>
      </p:bgPr>
    </p:bg>
    <p:spTree>
      <p:nvGrpSpPr>
        <p:cNvPr id="1" name="Shape 5"/>
        <p:cNvGrpSpPr/>
        <p:nvPr/>
      </p:nvGrpSpPr>
      <p:grpSpPr>
        <a:xfrm>
          <a:off x="0" y="0"/>
          <a:ext cx="0" cy="0"/>
          <a:chOff x="0" y="0"/>
          <a:chExt cx="0" cy="0"/>
        </a:xfrm>
      </p:grpSpPr>
      <p:sp>
        <p:nvSpPr>
          <p:cNvPr id="6" name="Google Shape;6;p21"/>
          <p:cNvSpPr txBox="1">
            <a:spLocks noGrp="1"/>
          </p:cNvSpPr>
          <p:nvPr>
            <p:ph type="title"/>
          </p:nvPr>
        </p:nvSpPr>
        <p:spPr>
          <a:xfrm>
            <a:off x="855300" y="836000"/>
            <a:ext cx="7433400" cy="396300"/>
          </a:xfrm>
          <a:prstGeom prst="rect">
            <a:avLst/>
          </a:prstGeom>
          <a:noFill/>
          <a:ln>
            <a:noFill/>
          </a:ln>
        </p:spPr>
        <p:txBody>
          <a:bodyPr spcFirstLastPara="1" wrap="square" lIns="0" tIns="0" rIns="0" bIns="0" anchor="b" anchorCtr="0">
            <a:noAutofit/>
          </a:bodyPr>
          <a:lstStyle>
            <a:lvl1pPr marR="0" lvl="0" algn="l" rtl="0">
              <a:lnSpc>
                <a:spcPct val="90000"/>
              </a:lnSpc>
              <a:spcBef>
                <a:spcPts val="0"/>
              </a:spcBef>
              <a:spcAft>
                <a:spcPts val="0"/>
              </a:spcAft>
              <a:buClr>
                <a:schemeClr val="dk2"/>
              </a:buClr>
              <a:buSzPts val="3200"/>
              <a:buFont typeface="Inria Serif"/>
              <a:buNone/>
              <a:defRPr sz="3200" b="1" i="0" u="none" strike="noStrike" cap="none">
                <a:solidFill>
                  <a:schemeClr val="dk2"/>
                </a:solidFill>
                <a:latin typeface="Inria Serif"/>
                <a:ea typeface="Inria Serif"/>
                <a:cs typeface="Inria Serif"/>
                <a:sym typeface="Inria Serif"/>
              </a:defRPr>
            </a:lvl1pPr>
            <a:lvl2pPr marR="0" lvl="1" algn="l" rtl="0">
              <a:lnSpc>
                <a:spcPct val="90000"/>
              </a:lnSpc>
              <a:spcBef>
                <a:spcPts val="0"/>
              </a:spcBef>
              <a:spcAft>
                <a:spcPts val="0"/>
              </a:spcAft>
              <a:buClr>
                <a:schemeClr val="dk2"/>
              </a:buClr>
              <a:buSzPts val="3200"/>
              <a:buFont typeface="Inria Serif"/>
              <a:buNone/>
              <a:defRPr sz="3200" b="1" i="0" u="none" strike="noStrike" cap="none">
                <a:solidFill>
                  <a:schemeClr val="dk2"/>
                </a:solidFill>
                <a:latin typeface="Inria Serif"/>
                <a:ea typeface="Inria Serif"/>
                <a:cs typeface="Inria Serif"/>
                <a:sym typeface="Inria Serif"/>
              </a:defRPr>
            </a:lvl2pPr>
            <a:lvl3pPr marR="0" lvl="2" algn="l" rtl="0">
              <a:lnSpc>
                <a:spcPct val="90000"/>
              </a:lnSpc>
              <a:spcBef>
                <a:spcPts val="0"/>
              </a:spcBef>
              <a:spcAft>
                <a:spcPts val="0"/>
              </a:spcAft>
              <a:buClr>
                <a:schemeClr val="dk2"/>
              </a:buClr>
              <a:buSzPts val="3200"/>
              <a:buFont typeface="Inria Serif"/>
              <a:buNone/>
              <a:defRPr sz="3200" b="1" i="0" u="none" strike="noStrike" cap="none">
                <a:solidFill>
                  <a:schemeClr val="dk2"/>
                </a:solidFill>
                <a:latin typeface="Inria Serif"/>
                <a:ea typeface="Inria Serif"/>
                <a:cs typeface="Inria Serif"/>
                <a:sym typeface="Inria Serif"/>
              </a:defRPr>
            </a:lvl3pPr>
            <a:lvl4pPr marR="0" lvl="3" algn="l" rtl="0">
              <a:lnSpc>
                <a:spcPct val="90000"/>
              </a:lnSpc>
              <a:spcBef>
                <a:spcPts val="0"/>
              </a:spcBef>
              <a:spcAft>
                <a:spcPts val="0"/>
              </a:spcAft>
              <a:buClr>
                <a:schemeClr val="dk2"/>
              </a:buClr>
              <a:buSzPts val="3200"/>
              <a:buFont typeface="Inria Serif"/>
              <a:buNone/>
              <a:defRPr sz="3200" b="1" i="0" u="none" strike="noStrike" cap="none">
                <a:solidFill>
                  <a:schemeClr val="dk2"/>
                </a:solidFill>
                <a:latin typeface="Inria Serif"/>
                <a:ea typeface="Inria Serif"/>
                <a:cs typeface="Inria Serif"/>
                <a:sym typeface="Inria Serif"/>
              </a:defRPr>
            </a:lvl4pPr>
            <a:lvl5pPr marR="0" lvl="4" algn="l" rtl="0">
              <a:lnSpc>
                <a:spcPct val="90000"/>
              </a:lnSpc>
              <a:spcBef>
                <a:spcPts val="0"/>
              </a:spcBef>
              <a:spcAft>
                <a:spcPts val="0"/>
              </a:spcAft>
              <a:buClr>
                <a:schemeClr val="dk2"/>
              </a:buClr>
              <a:buSzPts val="3200"/>
              <a:buFont typeface="Inria Serif"/>
              <a:buNone/>
              <a:defRPr sz="3200" b="1" i="0" u="none" strike="noStrike" cap="none">
                <a:solidFill>
                  <a:schemeClr val="dk2"/>
                </a:solidFill>
                <a:latin typeface="Inria Serif"/>
                <a:ea typeface="Inria Serif"/>
                <a:cs typeface="Inria Serif"/>
                <a:sym typeface="Inria Serif"/>
              </a:defRPr>
            </a:lvl5pPr>
            <a:lvl6pPr marR="0" lvl="5" algn="l" rtl="0">
              <a:lnSpc>
                <a:spcPct val="90000"/>
              </a:lnSpc>
              <a:spcBef>
                <a:spcPts val="0"/>
              </a:spcBef>
              <a:spcAft>
                <a:spcPts val="0"/>
              </a:spcAft>
              <a:buClr>
                <a:schemeClr val="dk2"/>
              </a:buClr>
              <a:buSzPts val="3200"/>
              <a:buFont typeface="Inria Serif"/>
              <a:buNone/>
              <a:defRPr sz="3200" b="1" i="0" u="none" strike="noStrike" cap="none">
                <a:solidFill>
                  <a:schemeClr val="dk2"/>
                </a:solidFill>
                <a:latin typeface="Inria Serif"/>
                <a:ea typeface="Inria Serif"/>
                <a:cs typeface="Inria Serif"/>
                <a:sym typeface="Inria Serif"/>
              </a:defRPr>
            </a:lvl6pPr>
            <a:lvl7pPr marR="0" lvl="6" algn="l" rtl="0">
              <a:lnSpc>
                <a:spcPct val="90000"/>
              </a:lnSpc>
              <a:spcBef>
                <a:spcPts val="0"/>
              </a:spcBef>
              <a:spcAft>
                <a:spcPts val="0"/>
              </a:spcAft>
              <a:buClr>
                <a:schemeClr val="dk2"/>
              </a:buClr>
              <a:buSzPts val="3200"/>
              <a:buFont typeface="Inria Serif"/>
              <a:buNone/>
              <a:defRPr sz="3200" b="1" i="0" u="none" strike="noStrike" cap="none">
                <a:solidFill>
                  <a:schemeClr val="dk2"/>
                </a:solidFill>
                <a:latin typeface="Inria Serif"/>
                <a:ea typeface="Inria Serif"/>
                <a:cs typeface="Inria Serif"/>
                <a:sym typeface="Inria Serif"/>
              </a:defRPr>
            </a:lvl7pPr>
            <a:lvl8pPr marR="0" lvl="7" algn="l" rtl="0">
              <a:lnSpc>
                <a:spcPct val="90000"/>
              </a:lnSpc>
              <a:spcBef>
                <a:spcPts val="0"/>
              </a:spcBef>
              <a:spcAft>
                <a:spcPts val="0"/>
              </a:spcAft>
              <a:buClr>
                <a:schemeClr val="dk2"/>
              </a:buClr>
              <a:buSzPts val="3200"/>
              <a:buFont typeface="Inria Serif"/>
              <a:buNone/>
              <a:defRPr sz="3200" b="1" i="0" u="none" strike="noStrike" cap="none">
                <a:solidFill>
                  <a:schemeClr val="dk2"/>
                </a:solidFill>
                <a:latin typeface="Inria Serif"/>
                <a:ea typeface="Inria Serif"/>
                <a:cs typeface="Inria Serif"/>
                <a:sym typeface="Inria Serif"/>
              </a:defRPr>
            </a:lvl8pPr>
            <a:lvl9pPr marR="0" lvl="8" algn="l" rtl="0">
              <a:lnSpc>
                <a:spcPct val="90000"/>
              </a:lnSpc>
              <a:spcBef>
                <a:spcPts val="0"/>
              </a:spcBef>
              <a:spcAft>
                <a:spcPts val="0"/>
              </a:spcAft>
              <a:buClr>
                <a:schemeClr val="dk2"/>
              </a:buClr>
              <a:buSzPts val="3200"/>
              <a:buFont typeface="Inria Serif"/>
              <a:buNone/>
              <a:defRPr sz="3200" b="1" i="0" u="none" strike="noStrike" cap="none">
                <a:solidFill>
                  <a:schemeClr val="dk2"/>
                </a:solidFill>
                <a:latin typeface="Inria Serif"/>
                <a:ea typeface="Inria Serif"/>
                <a:cs typeface="Inria Serif"/>
                <a:sym typeface="Inria Serif"/>
              </a:defRPr>
            </a:lvl9pPr>
          </a:lstStyle>
          <a:p>
            <a:endParaRPr/>
          </a:p>
        </p:txBody>
      </p:sp>
      <p:sp>
        <p:nvSpPr>
          <p:cNvPr id="7" name="Google Shape;7;p21"/>
          <p:cNvSpPr txBox="1">
            <a:spLocks noGrp="1"/>
          </p:cNvSpPr>
          <p:nvPr>
            <p:ph type="body" idx="1"/>
          </p:nvPr>
        </p:nvSpPr>
        <p:spPr>
          <a:xfrm>
            <a:off x="855300" y="1506347"/>
            <a:ext cx="7433400" cy="3033900"/>
          </a:xfrm>
          <a:prstGeom prst="rect">
            <a:avLst/>
          </a:prstGeom>
          <a:noFill/>
          <a:ln>
            <a:noFill/>
          </a:ln>
        </p:spPr>
        <p:txBody>
          <a:bodyPr spcFirstLastPara="1" wrap="square" lIns="0" tIns="0" rIns="0" bIns="0" anchor="t" anchorCtr="0">
            <a:noAutofit/>
          </a:bodyPr>
          <a:lstStyle>
            <a:lvl1pPr marL="457200" marR="0" lvl="0" indent="-381000" algn="l" rtl="0">
              <a:lnSpc>
                <a:spcPct val="115000"/>
              </a:lnSpc>
              <a:spcBef>
                <a:spcPts val="0"/>
              </a:spcBef>
              <a:spcAft>
                <a:spcPts val="0"/>
              </a:spcAft>
              <a:buClr>
                <a:schemeClr val="accent2"/>
              </a:buClr>
              <a:buSzPts val="2400"/>
              <a:buFont typeface="Inria Sans Light"/>
              <a:buChar char="◺"/>
              <a:defRPr sz="2400" b="0" i="0" u="none" strike="noStrike" cap="none">
                <a:solidFill>
                  <a:schemeClr val="dk1"/>
                </a:solidFill>
                <a:latin typeface="Inria Sans Light"/>
                <a:ea typeface="Inria Sans Light"/>
                <a:cs typeface="Inria Sans Light"/>
                <a:sym typeface="Inria Sans Light"/>
              </a:defRPr>
            </a:lvl1pPr>
            <a:lvl2pPr marL="914400" marR="0" lvl="1" indent="-381000" algn="l" rtl="0">
              <a:lnSpc>
                <a:spcPct val="115000"/>
              </a:lnSpc>
              <a:spcBef>
                <a:spcPts val="600"/>
              </a:spcBef>
              <a:spcAft>
                <a:spcPts val="0"/>
              </a:spcAft>
              <a:buClr>
                <a:schemeClr val="accent2"/>
              </a:buClr>
              <a:buSzPts val="2400"/>
              <a:buFont typeface="Inria Sans Light"/>
              <a:buChar char="◺"/>
              <a:defRPr sz="2400" b="0" i="0" u="none" strike="noStrike" cap="none">
                <a:solidFill>
                  <a:schemeClr val="dk1"/>
                </a:solidFill>
                <a:latin typeface="Inria Sans Light"/>
                <a:ea typeface="Inria Sans Light"/>
                <a:cs typeface="Inria Sans Light"/>
                <a:sym typeface="Inria Sans Light"/>
              </a:defRPr>
            </a:lvl2pPr>
            <a:lvl3pPr marL="1371600" marR="0" lvl="2" indent="-381000" algn="l" rtl="0">
              <a:lnSpc>
                <a:spcPct val="115000"/>
              </a:lnSpc>
              <a:spcBef>
                <a:spcPts val="600"/>
              </a:spcBef>
              <a:spcAft>
                <a:spcPts val="0"/>
              </a:spcAft>
              <a:buClr>
                <a:schemeClr val="accent2"/>
              </a:buClr>
              <a:buSzPts val="2400"/>
              <a:buFont typeface="Inria Sans Light"/>
              <a:buChar char="■"/>
              <a:defRPr sz="2400" b="0" i="0" u="none" strike="noStrike" cap="none">
                <a:solidFill>
                  <a:schemeClr val="dk1"/>
                </a:solidFill>
                <a:latin typeface="Inria Sans Light"/>
                <a:ea typeface="Inria Sans Light"/>
                <a:cs typeface="Inria Sans Light"/>
                <a:sym typeface="Inria Sans Light"/>
              </a:defRPr>
            </a:lvl3pPr>
            <a:lvl4pPr marL="1828800" marR="0" lvl="3" indent="-381000" algn="l" rtl="0">
              <a:lnSpc>
                <a:spcPct val="115000"/>
              </a:lnSpc>
              <a:spcBef>
                <a:spcPts val="600"/>
              </a:spcBef>
              <a:spcAft>
                <a:spcPts val="0"/>
              </a:spcAft>
              <a:buClr>
                <a:schemeClr val="dk1"/>
              </a:buClr>
              <a:buSzPts val="2400"/>
              <a:buFont typeface="Inria Sans Light"/>
              <a:buChar char="●"/>
              <a:defRPr sz="2400" b="0" i="0" u="none" strike="noStrike" cap="none">
                <a:solidFill>
                  <a:schemeClr val="dk1"/>
                </a:solidFill>
                <a:latin typeface="Inria Sans Light"/>
                <a:ea typeface="Inria Sans Light"/>
                <a:cs typeface="Inria Sans Light"/>
                <a:sym typeface="Inria Sans Light"/>
              </a:defRPr>
            </a:lvl4pPr>
            <a:lvl5pPr marL="2286000" marR="0" lvl="4" indent="-381000" algn="l" rtl="0">
              <a:lnSpc>
                <a:spcPct val="115000"/>
              </a:lnSpc>
              <a:spcBef>
                <a:spcPts val="600"/>
              </a:spcBef>
              <a:spcAft>
                <a:spcPts val="0"/>
              </a:spcAft>
              <a:buClr>
                <a:schemeClr val="dk1"/>
              </a:buClr>
              <a:buSzPts val="2400"/>
              <a:buFont typeface="Inria Sans Light"/>
              <a:buChar char="○"/>
              <a:defRPr sz="2400" b="0" i="0" u="none" strike="noStrike" cap="none">
                <a:solidFill>
                  <a:schemeClr val="dk1"/>
                </a:solidFill>
                <a:latin typeface="Inria Sans Light"/>
                <a:ea typeface="Inria Sans Light"/>
                <a:cs typeface="Inria Sans Light"/>
                <a:sym typeface="Inria Sans Light"/>
              </a:defRPr>
            </a:lvl5pPr>
            <a:lvl6pPr marL="2743200" marR="0" lvl="5" indent="-381000" algn="l" rtl="0">
              <a:lnSpc>
                <a:spcPct val="115000"/>
              </a:lnSpc>
              <a:spcBef>
                <a:spcPts val="600"/>
              </a:spcBef>
              <a:spcAft>
                <a:spcPts val="0"/>
              </a:spcAft>
              <a:buClr>
                <a:schemeClr val="dk1"/>
              </a:buClr>
              <a:buSzPts val="2400"/>
              <a:buFont typeface="Inria Sans Light"/>
              <a:buChar char="■"/>
              <a:defRPr sz="2400" b="0" i="0" u="none" strike="noStrike" cap="none">
                <a:solidFill>
                  <a:schemeClr val="dk1"/>
                </a:solidFill>
                <a:latin typeface="Inria Sans Light"/>
                <a:ea typeface="Inria Sans Light"/>
                <a:cs typeface="Inria Sans Light"/>
                <a:sym typeface="Inria Sans Light"/>
              </a:defRPr>
            </a:lvl6pPr>
            <a:lvl7pPr marL="3200400" marR="0" lvl="6" indent="-381000" algn="l" rtl="0">
              <a:lnSpc>
                <a:spcPct val="115000"/>
              </a:lnSpc>
              <a:spcBef>
                <a:spcPts val="600"/>
              </a:spcBef>
              <a:spcAft>
                <a:spcPts val="0"/>
              </a:spcAft>
              <a:buClr>
                <a:schemeClr val="dk1"/>
              </a:buClr>
              <a:buSzPts val="2400"/>
              <a:buFont typeface="Inria Sans Light"/>
              <a:buChar char="●"/>
              <a:defRPr sz="2400" b="0" i="0" u="none" strike="noStrike" cap="none">
                <a:solidFill>
                  <a:schemeClr val="dk1"/>
                </a:solidFill>
                <a:latin typeface="Inria Sans Light"/>
                <a:ea typeface="Inria Sans Light"/>
                <a:cs typeface="Inria Sans Light"/>
                <a:sym typeface="Inria Sans Light"/>
              </a:defRPr>
            </a:lvl7pPr>
            <a:lvl8pPr marL="3657600" marR="0" lvl="7" indent="-381000" algn="l" rtl="0">
              <a:lnSpc>
                <a:spcPct val="115000"/>
              </a:lnSpc>
              <a:spcBef>
                <a:spcPts val="600"/>
              </a:spcBef>
              <a:spcAft>
                <a:spcPts val="0"/>
              </a:spcAft>
              <a:buClr>
                <a:schemeClr val="dk1"/>
              </a:buClr>
              <a:buSzPts val="2400"/>
              <a:buFont typeface="Inria Sans Light"/>
              <a:buChar char="○"/>
              <a:defRPr sz="2400" b="0" i="0" u="none" strike="noStrike" cap="none">
                <a:solidFill>
                  <a:schemeClr val="dk1"/>
                </a:solidFill>
                <a:latin typeface="Inria Sans Light"/>
                <a:ea typeface="Inria Sans Light"/>
                <a:cs typeface="Inria Sans Light"/>
                <a:sym typeface="Inria Sans Light"/>
              </a:defRPr>
            </a:lvl8pPr>
            <a:lvl9pPr marL="4114800" marR="0" lvl="8" indent="-381000" algn="l" rtl="0">
              <a:lnSpc>
                <a:spcPct val="115000"/>
              </a:lnSpc>
              <a:spcBef>
                <a:spcPts val="600"/>
              </a:spcBef>
              <a:spcAft>
                <a:spcPts val="600"/>
              </a:spcAft>
              <a:buClr>
                <a:schemeClr val="dk1"/>
              </a:buClr>
              <a:buSzPts val="2400"/>
              <a:buFont typeface="Inria Sans Light"/>
              <a:buChar char="■"/>
              <a:defRPr sz="2400" b="0" i="0" u="none" strike="noStrike" cap="none">
                <a:solidFill>
                  <a:schemeClr val="dk1"/>
                </a:solidFill>
                <a:latin typeface="Inria Sans Light"/>
                <a:ea typeface="Inria Sans Light"/>
                <a:cs typeface="Inria Sans Light"/>
                <a:sym typeface="Inria Sans Light"/>
              </a:defRPr>
            </a:lvl9pPr>
          </a:lstStyle>
          <a:p>
            <a:endParaRPr/>
          </a:p>
        </p:txBody>
      </p:sp>
      <p:sp>
        <p:nvSpPr>
          <p:cNvPr id="8" name="Google Shape;8;p21"/>
          <p:cNvSpPr txBox="1">
            <a:spLocks noGrp="1"/>
          </p:cNvSpPr>
          <p:nvPr>
            <p:ph type="sldNum" idx="12"/>
          </p:nvPr>
        </p:nvSpPr>
        <p:spPr>
          <a:xfrm>
            <a:off x="8404384" y="4673651"/>
            <a:ext cx="548700" cy="393600"/>
          </a:xfrm>
          <a:prstGeom prst="rect">
            <a:avLst/>
          </a:prstGeom>
          <a:noFill/>
          <a:ln>
            <a:noFill/>
          </a:ln>
        </p:spPr>
        <p:txBody>
          <a:bodyPr spcFirstLastPara="1" wrap="square" lIns="0" tIns="0" rIns="0" bIns="0" anchor="ctr" anchorCtr="0">
            <a:noAutofit/>
          </a:bodyPr>
          <a:lstStyle>
            <a:lvl1pPr marL="0" marR="0" lvl="0"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1pPr>
            <a:lvl2pPr marL="0" marR="0" lvl="1"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2pPr>
            <a:lvl3pPr marL="0" marR="0" lvl="2"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3pPr>
            <a:lvl4pPr marL="0" marR="0" lvl="3"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4pPr>
            <a:lvl5pPr marL="0" marR="0" lvl="4"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5pPr>
            <a:lvl6pPr marL="0" marR="0" lvl="5"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6pPr>
            <a:lvl7pPr marL="0" marR="0" lvl="6"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7pPr>
            <a:lvl8pPr marL="0" marR="0" lvl="7"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8pPr>
            <a:lvl9pPr marL="0" marR="0" lvl="8"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transition>
    <p:fade thruBlk="1"/>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5.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7"/>
        <p:cNvGrpSpPr/>
        <p:nvPr/>
      </p:nvGrpSpPr>
      <p:grpSpPr>
        <a:xfrm>
          <a:off x="0" y="0"/>
          <a:ext cx="0" cy="0"/>
          <a:chOff x="0" y="0"/>
          <a:chExt cx="0" cy="0"/>
        </a:xfrm>
      </p:grpSpPr>
      <p:sp>
        <p:nvSpPr>
          <p:cNvPr id="38" name="Google Shape;38;p1"/>
          <p:cNvSpPr txBox="1">
            <a:spLocks noGrp="1"/>
          </p:cNvSpPr>
          <p:nvPr>
            <p:ph type="ctrTitle"/>
          </p:nvPr>
        </p:nvSpPr>
        <p:spPr>
          <a:xfrm>
            <a:off x="855300" y="1756525"/>
            <a:ext cx="7433400" cy="1630500"/>
          </a:xfrm>
          <a:prstGeom prst="rect">
            <a:avLst/>
          </a:prstGeom>
          <a:noFill/>
          <a:ln>
            <a:noFill/>
          </a:ln>
        </p:spPr>
        <p:txBody>
          <a:bodyPr spcFirstLastPara="1" wrap="square" lIns="0" tIns="0" rIns="0" bIns="0" anchor="ctr" anchorCtr="0">
            <a:noAutofit/>
          </a:bodyPr>
          <a:lstStyle/>
          <a:p>
            <a:pPr marL="0" lvl="0" indent="0" algn="ctr" rtl="0">
              <a:lnSpc>
                <a:spcPct val="90000"/>
              </a:lnSpc>
              <a:spcBef>
                <a:spcPts val="0"/>
              </a:spcBef>
              <a:spcAft>
                <a:spcPts val="0"/>
              </a:spcAft>
              <a:buSzPts val="6000"/>
              <a:buNone/>
            </a:pPr>
            <a:r>
              <a:rPr lang="en" sz="3600" u="sng">
                <a:solidFill>
                  <a:srgbClr val="31343C"/>
                </a:solidFill>
                <a:latin typeface="Inria Serif"/>
                <a:ea typeface="Inria Serif"/>
                <a:cs typeface="Inria Serif"/>
                <a:sym typeface="Inria Serif"/>
              </a:rPr>
              <a:t>RNN ENFORCED COMPUTERIZED SYNOPSIS BUILDER</a:t>
            </a:r>
            <a:endParaRPr sz="3600">
              <a:solidFill>
                <a:srgbClr val="31343C"/>
              </a:solidFill>
              <a:latin typeface="Inria Serif"/>
              <a:ea typeface="Inria Serif"/>
              <a:cs typeface="Inria Serif"/>
              <a:sym typeface="Inria Serif"/>
            </a:endParaRPr>
          </a:p>
        </p:txBody>
      </p:sp>
      <p:sp>
        <p:nvSpPr>
          <p:cNvPr id="39" name="Google Shape;39;p1"/>
          <p:cNvSpPr txBox="1"/>
          <p:nvPr/>
        </p:nvSpPr>
        <p:spPr>
          <a:xfrm>
            <a:off x="6837976" y="4011516"/>
            <a:ext cx="2012400" cy="954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rgbClr val="31343C"/>
                </a:solidFill>
                <a:latin typeface="Arial"/>
                <a:ea typeface="Arial"/>
                <a:cs typeface="Arial"/>
                <a:sym typeface="Arial"/>
              </a:rPr>
              <a:t>Team : -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rgbClr val="31343C"/>
                </a:solidFill>
                <a:latin typeface="Arial"/>
                <a:ea typeface="Arial"/>
                <a:cs typeface="Arial"/>
                <a:sym typeface="Arial"/>
              </a:rPr>
              <a:t>Sweta Gupta - 61</a:t>
            </a:r>
            <a:endParaRPr sz="1400" b="0" i="0" u="none" strike="noStrike" cap="none">
              <a:solidFill>
                <a:srgbClr val="31343C"/>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rgbClr val="31343C"/>
                </a:solidFill>
                <a:latin typeface="Arial"/>
                <a:ea typeface="Arial"/>
                <a:cs typeface="Arial"/>
                <a:sym typeface="Arial"/>
              </a:rPr>
              <a:t>Yash Jobalia  - 63</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rgbClr val="31343C"/>
                </a:solidFill>
                <a:latin typeface="Arial"/>
                <a:ea typeface="Arial"/>
                <a:cs typeface="Arial"/>
                <a:sym typeface="Arial"/>
              </a:rPr>
              <a:t>Isheet Shetty - 72</a:t>
            </a:r>
            <a:endParaRPr sz="1400" b="0" i="0" u="none" strike="noStrike" cap="none">
              <a:solidFill>
                <a:srgbClr val="000000"/>
              </a:solidFill>
              <a:latin typeface="Arial"/>
              <a:ea typeface="Arial"/>
              <a:cs typeface="Arial"/>
              <a:sym typeface="Arial"/>
            </a:endParaRPr>
          </a:p>
        </p:txBody>
      </p:sp>
      <p:sp>
        <p:nvSpPr>
          <p:cNvPr id="40" name="Google Shape;40;p1"/>
          <p:cNvSpPr txBox="1"/>
          <p:nvPr/>
        </p:nvSpPr>
        <p:spPr>
          <a:xfrm>
            <a:off x="20025" y="4657846"/>
            <a:ext cx="4572000" cy="33855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en" sz="1600" b="0" i="0" u="sng" strike="noStrike" cap="none">
                <a:solidFill>
                  <a:srgbClr val="31343C"/>
                </a:solidFill>
                <a:latin typeface="Arial"/>
                <a:ea typeface="Arial"/>
                <a:cs typeface="Arial"/>
                <a:sym typeface="Arial"/>
              </a:rPr>
              <a:t>Project Guide</a:t>
            </a:r>
            <a:r>
              <a:rPr lang="en" sz="1600" b="0" i="0" u="none" strike="noStrike" cap="none">
                <a:solidFill>
                  <a:srgbClr val="31343C"/>
                </a:solidFill>
                <a:latin typeface="Arial"/>
                <a:ea typeface="Arial"/>
                <a:cs typeface="Arial"/>
                <a:sym typeface="Arial"/>
              </a:rPr>
              <a:t>: </a:t>
            </a:r>
            <a:r>
              <a:rPr lang="en" sz="1600" b="0" i="0" u="sng" strike="noStrike" cap="none">
                <a:solidFill>
                  <a:srgbClr val="31343C"/>
                </a:solidFill>
                <a:latin typeface="Arial"/>
                <a:ea typeface="Arial"/>
                <a:cs typeface="Arial"/>
                <a:sym typeface="Arial"/>
              </a:rPr>
              <a:t>Prof. Anagha Patil</a:t>
            </a:r>
            <a:endParaRPr sz="1600" b="0" i="0" u="sng" strike="noStrike" cap="none">
              <a:solidFill>
                <a:srgbClr val="31343C"/>
              </a:solidFill>
              <a:latin typeface="Arial"/>
              <a:ea typeface="Arial"/>
              <a:cs typeface="Arial"/>
              <a:sym typeface="Arial"/>
            </a:endParaRPr>
          </a:p>
        </p:txBody>
      </p:sp>
      <p:sp>
        <p:nvSpPr>
          <p:cNvPr id="41" name="Google Shape;41;p1"/>
          <p:cNvSpPr txBox="1">
            <a:spLocks noGrp="1"/>
          </p:cNvSpPr>
          <p:nvPr>
            <p:ph type="sldNum" idx="4294967295"/>
          </p:nvPr>
        </p:nvSpPr>
        <p:spPr>
          <a:xfrm>
            <a:off x="8404384" y="4673651"/>
            <a:ext cx="548700" cy="393600"/>
          </a:xfrm>
          <a:prstGeom prst="rect">
            <a:avLst/>
          </a:prstGeom>
          <a:noFill/>
          <a:ln>
            <a:noFill/>
          </a:ln>
        </p:spPr>
        <p:txBody>
          <a:bodyPr spcFirstLastPara="1" wrap="square" lIns="0" tIns="0" rIns="0" bIns="0" anchor="ctr" anchorCtr="0">
            <a:noAutofit/>
          </a:bodyPr>
          <a:lstStyle/>
          <a:p>
            <a:pPr marL="0" lvl="0" indent="0" algn="r" rtl="0">
              <a:lnSpc>
                <a:spcPct val="100000"/>
              </a:lnSpc>
              <a:spcBef>
                <a:spcPts val="0"/>
              </a:spcBef>
              <a:spcAft>
                <a:spcPts val="0"/>
              </a:spcAft>
              <a:buSzPts val="1300"/>
              <a:buNone/>
            </a:pPr>
            <a:r>
              <a:rPr lang="en"/>
              <a:t>1</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9"/>
          <p:cNvSpPr txBox="1">
            <a:spLocks noGrp="1"/>
          </p:cNvSpPr>
          <p:nvPr>
            <p:ph type="body" idx="1"/>
          </p:nvPr>
        </p:nvSpPr>
        <p:spPr>
          <a:xfrm>
            <a:off x="365760" y="680075"/>
            <a:ext cx="5426100" cy="4178400"/>
          </a:xfrm>
          <a:prstGeom prst="rect">
            <a:avLst/>
          </a:prstGeom>
          <a:noFill/>
          <a:ln>
            <a:noFill/>
          </a:ln>
        </p:spPr>
        <p:txBody>
          <a:bodyPr spcFirstLastPara="1" wrap="square" lIns="0" tIns="0" rIns="0" bIns="0" anchor="t" anchorCtr="0">
            <a:noAutofit/>
          </a:bodyPr>
          <a:lstStyle/>
          <a:p>
            <a:pPr marL="457200" lvl="0" indent="-304800" algn="just" rtl="0">
              <a:lnSpc>
                <a:spcPct val="115000"/>
              </a:lnSpc>
              <a:spcBef>
                <a:spcPts val="0"/>
              </a:spcBef>
              <a:spcAft>
                <a:spcPts val="0"/>
              </a:spcAft>
              <a:buClr>
                <a:srgbClr val="292929"/>
              </a:buClr>
              <a:buSzPts val="1200"/>
              <a:buFont typeface="Times New Roman"/>
              <a:buChar char="➢"/>
            </a:pPr>
            <a:r>
              <a:rPr lang="en" sz="1200">
                <a:solidFill>
                  <a:srgbClr val="292929"/>
                </a:solidFill>
                <a:latin typeface="Times New Roman"/>
                <a:ea typeface="Times New Roman"/>
                <a:cs typeface="Times New Roman"/>
                <a:sym typeface="Times New Roman"/>
              </a:rPr>
              <a:t>Dataset : BBC news summary dataset.</a:t>
            </a:r>
            <a:endParaRPr>
              <a:solidFill>
                <a:srgbClr val="292929"/>
              </a:solidFill>
            </a:endParaRPr>
          </a:p>
          <a:p>
            <a:pPr marL="457200" lvl="0" indent="-304800" algn="just" rtl="0">
              <a:lnSpc>
                <a:spcPct val="115000"/>
              </a:lnSpc>
              <a:spcBef>
                <a:spcPts val="0"/>
              </a:spcBef>
              <a:spcAft>
                <a:spcPts val="0"/>
              </a:spcAft>
              <a:buClr>
                <a:srgbClr val="292929"/>
              </a:buClr>
              <a:buSzPts val="1200"/>
              <a:buFont typeface="Times New Roman"/>
              <a:buChar char="➢"/>
            </a:pPr>
            <a:r>
              <a:rPr lang="en" sz="1200">
                <a:solidFill>
                  <a:srgbClr val="292929"/>
                </a:solidFill>
                <a:latin typeface="Times New Roman"/>
                <a:ea typeface="Times New Roman"/>
                <a:cs typeface="Times New Roman"/>
                <a:sym typeface="Times New Roman"/>
              </a:rPr>
              <a:t>Work : summarise news reports using fuzzy logic.</a:t>
            </a:r>
            <a:endParaRPr>
              <a:solidFill>
                <a:srgbClr val="292929"/>
              </a:solidFill>
            </a:endParaRPr>
          </a:p>
          <a:p>
            <a:pPr marL="457200" lvl="0" indent="-304800" algn="just" rtl="0">
              <a:lnSpc>
                <a:spcPct val="115000"/>
              </a:lnSpc>
              <a:spcBef>
                <a:spcPts val="0"/>
              </a:spcBef>
              <a:spcAft>
                <a:spcPts val="0"/>
              </a:spcAft>
              <a:buClr>
                <a:srgbClr val="292929"/>
              </a:buClr>
              <a:buSzPts val="1200"/>
              <a:buFont typeface="Times New Roman"/>
              <a:buChar char="➢"/>
            </a:pPr>
            <a:r>
              <a:rPr lang="en" sz="1200">
                <a:solidFill>
                  <a:srgbClr val="292929"/>
                </a:solidFill>
                <a:latin typeface="Times New Roman"/>
                <a:ea typeface="Times New Roman"/>
                <a:cs typeface="Times New Roman"/>
                <a:sym typeface="Times New Roman"/>
              </a:rPr>
              <a:t>Approach : extractive text summarisation using fuzzy logic and triangular method [3]</a:t>
            </a:r>
            <a:endParaRPr>
              <a:solidFill>
                <a:srgbClr val="292929"/>
              </a:solidFill>
            </a:endParaRPr>
          </a:p>
          <a:p>
            <a:pPr marL="457200" lvl="0" indent="-304800" algn="just" rtl="0">
              <a:lnSpc>
                <a:spcPct val="115000"/>
              </a:lnSpc>
              <a:spcBef>
                <a:spcPts val="0"/>
              </a:spcBef>
              <a:spcAft>
                <a:spcPts val="0"/>
              </a:spcAft>
              <a:buClr>
                <a:srgbClr val="292929"/>
              </a:buClr>
              <a:buSzPts val="1200"/>
              <a:buFont typeface="Times New Roman"/>
              <a:buChar char="➢"/>
            </a:pPr>
            <a:r>
              <a:rPr lang="en" sz="1200">
                <a:solidFill>
                  <a:srgbClr val="292929"/>
                </a:solidFill>
                <a:latin typeface="Times New Roman"/>
                <a:ea typeface="Times New Roman"/>
                <a:cs typeface="Times New Roman"/>
                <a:sym typeface="Times New Roman"/>
              </a:rPr>
              <a:t>Implementation : </a:t>
            </a:r>
            <a:endParaRPr sz="1200">
              <a:solidFill>
                <a:srgbClr val="292929"/>
              </a:solidFill>
              <a:latin typeface="Times New Roman"/>
              <a:ea typeface="Times New Roman"/>
              <a:cs typeface="Times New Roman"/>
              <a:sym typeface="Times New Roman"/>
            </a:endParaRPr>
          </a:p>
          <a:p>
            <a:pPr marL="914400" lvl="1" indent="-304800" algn="just" rtl="0">
              <a:lnSpc>
                <a:spcPct val="115000"/>
              </a:lnSpc>
              <a:spcBef>
                <a:spcPts val="0"/>
              </a:spcBef>
              <a:spcAft>
                <a:spcPts val="0"/>
              </a:spcAft>
              <a:buClr>
                <a:srgbClr val="292929"/>
              </a:buClr>
              <a:buSzPts val="1200"/>
              <a:buFont typeface="Times New Roman"/>
              <a:buChar char="○"/>
            </a:pPr>
            <a:r>
              <a:rPr lang="en" sz="1200">
                <a:solidFill>
                  <a:srgbClr val="292929"/>
                </a:solidFill>
                <a:latin typeface="Times New Roman"/>
                <a:ea typeface="Times New Roman"/>
                <a:cs typeface="Times New Roman"/>
                <a:sym typeface="Times New Roman"/>
              </a:rPr>
              <a:t>First the data set is pre processed.</a:t>
            </a:r>
            <a:endParaRPr sz="1200">
              <a:solidFill>
                <a:srgbClr val="292929"/>
              </a:solidFill>
              <a:latin typeface="Times New Roman"/>
              <a:ea typeface="Times New Roman"/>
              <a:cs typeface="Times New Roman"/>
              <a:sym typeface="Times New Roman"/>
            </a:endParaRPr>
          </a:p>
          <a:p>
            <a:pPr marL="914400" lvl="1" indent="-304800" algn="just" rtl="0">
              <a:lnSpc>
                <a:spcPct val="115000"/>
              </a:lnSpc>
              <a:spcBef>
                <a:spcPts val="0"/>
              </a:spcBef>
              <a:spcAft>
                <a:spcPts val="0"/>
              </a:spcAft>
              <a:buClr>
                <a:srgbClr val="292929"/>
              </a:buClr>
              <a:buSzPts val="1200"/>
              <a:buFont typeface="Times New Roman"/>
              <a:buChar char="○"/>
            </a:pPr>
            <a:r>
              <a:rPr lang="en" sz="1200">
                <a:solidFill>
                  <a:srgbClr val="292929"/>
                </a:solidFill>
                <a:latin typeface="Times New Roman"/>
                <a:ea typeface="Times New Roman"/>
                <a:cs typeface="Times New Roman"/>
                <a:sym typeface="Times New Roman"/>
              </a:rPr>
              <a:t>Then calculate frequency and position this is done by using hashmap.</a:t>
            </a:r>
            <a:endParaRPr sz="1200">
              <a:solidFill>
                <a:srgbClr val="292929"/>
              </a:solidFill>
              <a:latin typeface="Times New Roman"/>
              <a:ea typeface="Times New Roman"/>
              <a:cs typeface="Times New Roman"/>
              <a:sym typeface="Times New Roman"/>
            </a:endParaRPr>
          </a:p>
          <a:p>
            <a:pPr marL="914400" lvl="1" indent="-304800" algn="just" rtl="0">
              <a:lnSpc>
                <a:spcPct val="115000"/>
              </a:lnSpc>
              <a:spcBef>
                <a:spcPts val="0"/>
              </a:spcBef>
              <a:spcAft>
                <a:spcPts val="0"/>
              </a:spcAft>
              <a:buClr>
                <a:srgbClr val="292929"/>
              </a:buClr>
              <a:buSzPts val="1200"/>
              <a:buFont typeface="Times New Roman"/>
              <a:buChar char="○"/>
            </a:pPr>
            <a:r>
              <a:rPr lang="en" sz="1200">
                <a:solidFill>
                  <a:srgbClr val="292929"/>
                </a:solidFill>
                <a:latin typeface="Times New Roman"/>
                <a:ea typeface="Times New Roman"/>
                <a:cs typeface="Times New Roman"/>
                <a:sym typeface="Times New Roman"/>
              </a:rPr>
              <a:t>The last step is fuzzy analysis where the calculated values are used to find the mean for that sentence and are fed to the triangular membership function which give values between 0 and 1 to each sentence and the fuzzy rule is applied.</a:t>
            </a:r>
            <a:endParaRPr sz="1200">
              <a:solidFill>
                <a:srgbClr val="292929"/>
              </a:solidFill>
              <a:latin typeface="Times New Roman"/>
              <a:ea typeface="Times New Roman"/>
              <a:cs typeface="Times New Roman"/>
              <a:sym typeface="Times New Roman"/>
            </a:endParaRPr>
          </a:p>
          <a:p>
            <a:pPr marL="914400" lvl="1" indent="-304800" algn="just" rtl="0">
              <a:lnSpc>
                <a:spcPct val="115000"/>
              </a:lnSpc>
              <a:spcBef>
                <a:spcPts val="0"/>
              </a:spcBef>
              <a:spcAft>
                <a:spcPts val="0"/>
              </a:spcAft>
              <a:buClr>
                <a:srgbClr val="292929"/>
              </a:buClr>
              <a:buSzPts val="1200"/>
              <a:buFont typeface="Times New Roman"/>
              <a:buChar char="○"/>
            </a:pPr>
            <a:r>
              <a:rPr lang="en" sz="1200">
                <a:solidFill>
                  <a:srgbClr val="292929"/>
                </a:solidFill>
                <a:latin typeface="Times New Roman"/>
                <a:ea typeface="Times New Roman"/>
                <a:cs typeface="Times New Roman"/>
                <a:sym typeface="Times New Roman"/>
              </a:rPr>
              <a:t>Finally they ROUGE score is given to each and every summary to be compared efficiently.</a:t>
            </a:r>
            <a:endParaRPr>
              <a:solidFill>
                <a:srgbClr val="292929"/>
              </a:solidFill>
            </a:endParaRPr>
          </a:p>
          <a:p>
            <a:pPr marL="914400" lvl="0" indent="0" algn="just" rtl="0">
              <a:lnSpc>
                <a:spcPct val="115000"/>
              </a:lnSpc>
              <a:spcBef>
                <a:spcPts val="0"/>
              </a:spcBef>
              <a:spcAft>
                <a:spcPts val="0"/>
              </a:spcAft>
              <a:buSzPts val="2400"/>
              <a:buNone/>
            </a:pPr>
            <a:endParaRPr sz="1200">
              <a:solidFill>
                <a:srgbClr val="292929"/>
              </a:solidFill>
              <a:latin typeface="Times New Roman"/>
              <a:ea typeface="Times New Roman"/>
              <a:cs typeface="Times New Roman"/>
              <a:sym typeface="Times New Roman"/>
            </a:endParaRPr>
          </a:p>
          <a:p>
            <a:pPr marL="457200" lvl="0" indent="-304800" algn="just" rtl="0">
              <a:lnSpc>
                <a:spcPct val="115000"/>
              </a:lnSpc>
              <a:spcBef>
                <a:spcPts val="0"/>
              </a:spcBef>
              <a:spcAft>
                <a:spcPts val="0"/>
              </a:spcAft>
              <a:buClr>
                <a:srgbClr val="292929"/>
              </a:buClr>
              <a:buSzPts val="1200"/>
              <a:buFont typeface="Times New Roman"/>
              <a:buChar char="➢"/>
            </a:pPr>
            <a:r>
              <a:rPr lang="en" sz="1200">
                <a:solidFill>
                  <a:srgbClr val="292929"/>
                </a:solidFill>
                <a:latin typeface="Times New Roman"/>
                <a:ea typeface="Times New Roman"/>
                <a:cs typeface="Times New Roman"/>
                <a:sym typeface="Times New Roman"/>
              </a:rPr>
              <a:t>DRAWBACK :There is no criteria where all the 3 recall precision and f member are greater than using  bell membership function .</a:t>
            </a:r>
            <a:endParaRPr>
              <a:solidFill>
                <a:srgbClr val="292929"/>
              </a:solidFill>
            </a:endParaRPr>
          </a:p>
          <a:p>
            <a:pPr marL="457200" lvl="0" indent="0" algn="just" rtl="0">
              <a:lnSpc>
                <a:spcPct val="115000"/>
              </a:lnSpc>
              <a:spcBef>
                <a:spcPts val="0"/>
              </a:spcBef>
              <a:spcAft>
                <a:spcPts val="0"/>
              </a:spcAft>
              <a:buSzPts val="2400"/>
              <a:buNone/>
            </a:pPr>
            <a:endParaRPr sz="1200">
              <a:solidFill>
                <a:srgbClr val="292929"/>
              </a:solidFill>
              <a:latin typeface="Times New Roman"/>
              <a:ea typeface="Times New Roman"/>
              <a:cs typeface="Times New Roman"/>
              <a:sym typeface="Times New Roman"/>
            </a:endParaRPr>
          </a:p>
          <a:p>
            <a:pPr marL="457200" lvl="0" indent="-304800" algn="just" rtl="0">
              <a:lnSpc>
                <a:spcPct val="115000"/>
              </a:lnSpc>
              <a:spcBef>
                <a:spcPts val="0"/>
              </a:spcBef>
              <a:spcAft>
                <a:spcPts val="0"/>
              </a:spcAft>
              <a:buClr>
                <a:srgbClr val="292929"/>
              </a:buClr>
              <a:buSzPts val="1200"/>
              <a:buFont typeface="Times New Roman"/>
              <a:buChar char="➢"/>
            </a:pPr>
            <a:r>
              <a:rPr lang="en" sz="1200">
                <a:solidFill>
                  <a:srgbClr val="292929"/>
                </a:solidFill>
                <a:latin typeface="Times New Roman"/>
                <a:ea typeface="Times New Roman"/>
                <a:cs typeface="Times New Roman"/>
                <a:sym typeface="Times New Roman"/>
              </a:rPr>
              <a:t>FUTURE SCOPE : The value of these can be enhanced more by using abstractive method.</a:t>
            </a:r>
            <a:endParaRPr>
              <a:solidFill>
                <a:srgbClr val="292929"/>
              </a:solidFill>
            </a:endParaRPr>
          </a:p>
        </p:txBody>
      </p:sp>
      <p:sp>
        <p:nvSpPr>
          <p:cNvPr id="129" name="Google Shape;129;p9"/>
          <p:cNvSpPr txBox="1">
            <a:spLocks noGrp="1"/>
          </p:cNvSpPr>
          <p:nvPr>
            <p:ph type="sldNum" idx="12"/>
          </p:nvPr>
        </p:nvSpPr>
        <p:spPr>
          <a:xfrm>
            <a:off x="8404384" y="4673651"/>
            <a:ext cx="548700" cy="393600"/>
          </a:xfrm>
          <a:prstGeom prst="rect">
            <a:avLst/>
          </a:prstGeom>
          <a:noFill/>
          <a:ln>
            <a:noFill/>
          </a:ln>
        </p:spPr>
        <p:txBody>
          <a:bodyPr spcFirstLastPara="1" wrap="square" lIns="0" tIns="0" rIns="0" bIns="0" anchor="ctr" anchorCtr="0">
            <a:noAutofit/>
          </a:bodyPr>
          <a:lstStyle/>
          <a:p>
            <a:pPr marL="0" lvl="0" indent="0" algn="r" rtl="0">
              <a:lnSpc>
                <a:spcPct val="100000"/>
              </a:lnSpc>
              <a:spcBef>
                <a:spcPts val="0"/>
              </a:spcBef>
              <a:spcAft>
                <a:spcPts val="0"/>
              </a:spcAft>
              <a:buSzPts val="1300"/>
              <a:buNone/>
            </a:pPr>
            <a:r>
              <a:rPr lang="en"/>
              <a:t>10</a:t>
            </a:r>
            <a:endParaRPr/>
          </a:p>
        </p:txBody>
      </p:sp>
      <p:sp>
        <p:nvSpPr>
          <p:cNvPr id="130" name="Google Shape;130;p9"/>
          <p:cNvSpPr txBox="1">
            <a:spLocks noGrp="1"/>
          </p:cNvSpPr>
          <p:nvPr>
            <p:ph type="title"/>
          </p:nvPr>
        </p:nvSpPr>
        <p:spPr>
          <a:xfrm>
            <a:off x="855345" y="635"/>
            <a:ext cx="7488555" cy="377190"/>
          </a:xfrm>
          <a:prstGeom prst="rect">
            <a:avLst/>
          </a:prstGeom>
          <a:noFill/>
          <a:ln>
            <a:noFill/>
          </a:ln>
        </p:spPr>
        <p:txBody>
          <a:bodyPr spcFirstLastPara="1" wrap="square" lIns="0" tIns="0" rIns="0" bIns="0" anchor="b" anchorCtr="0">
            <a:noAutofit/>
          </a:bodyPr>
          <a:lstStyle/>
          <a:p>
            <a:pPr marL="0" marR="0" lvl="0" indent="0" algn="ctr" rtl="0">
              <a:lnSpc>
                <a:spcPct val="90000"/>
              </a:lnSpc>
              <a:spcBef>
                <a:spcPts val="0"/>
              </a:spcBef>
              <a:spcAft>
                <a:spcPts val="0"/>
              </a:spcAft>
              <a:buSzPts val="3200"/>
              <a:buNone/>
            </a:pPr>
            <a:r>
              <a:rPr lang="en" sz="1400" i="0">
                <a:solidFill>
                  <a:srgbClr val="31353C"/>
                </a:solidFill>
                <a:latin typeface="Times New Roman"/>
                <a:ea typeface="Times New Roman"/>
                <a:cs typeface="Times New Roman"/>
                <a:sym typeface="Times New Roman"/>
              </a:rPr>
              <a:t>Analyzing Fuzzy Based Approach for Extractive Text Summarization</a:t>
            </a:r>
            <a:endParaRPr sz="1400">
              <a:latin typeface="Times New Roman"/>
              <a:ea typeface="Times New Roman"/>
              <a:cs typeface="Times New Roman"/>
              <a:sym typeface="Times New Roman"/>
            </a:endParaRPr>
          </a:p>
        </p:txBody>
      </p:sp>
      <p:pic>
        <p:nvPicPr>
          <p:cNvPr id="131" name="Google Shape;131;p9"/>
          <p:cNvPicPr preferRelativeResize="0"/>
          <p:nvPr/>
        </p:nvPicPr>
        <p:blipFill rotWithShape="1">
          <a:blip r:embed="rId3">
            <a:alphaModFix/>
          </a:blip>
          <a:srcRect/>
          <a:stretch/>
        </p:blipFill>
        <p:spPr>
          <a:xfrm>
            <a:off x="6118225" y="680085"/>
            <a:ext cx="2834640" cy="395668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11"/>
          <p:cNvSpPr txBox="1">
            <a:spLocks noGrp="1"/>
          </p:cNvSpPr>
          <p:nvPr>
            <p:ph type="body" idx="1"/>
          </p:nvPr>
        </p:nvSpPr>
        <p:spPr>
          <a:xfrm>
            <a:off x="386725" y="551175"/>
            <a:ext cx="5487000" cy="4592400"/>
          </a:xfrm>
          <a:prstGeom prst="rect">
            <a:avLst/>
          </a:prstGeom>
          <a:noFill/>
          <a:ln>
            <a:noFill/>
          </a:ln>
        </p:spPr>
        <p:txBody>
          <a:bodyPr spcFirstLastPara="1" wrap="square" lIns="0" tIns="0" rIns="0" bIns="0" anchor="t" anchorCtr="0">
            <a:noAutofit/>
          </a:bodyPr>
          <a:lstStyle/>
          <a:p>
            <a:pPr marL="457200" lvl="0" indent="-317500" algn="just" rtl="0">
              <a:lnSpc>
                <a:spcPct val="115000"/>
              </a:lnSpc>
              <a:spcBef>
                <a:spcPts val="0"/>
              </a:spcBef>
              <a:spcAft>
                <a:spcPts val="0"/>
              </a:spcAft>
              <a:buClr>
                <a:schemeClr val="dk1"/>
              </a:buClr>
              <a:buSzPts val="1400"/>
              <a:buFont typeface="Times New Roman"/>
              <a:buChar char="➢"/>
            </a:pPr>
            <a:r>
              <a:rPr lang="en" sz="1400">
                <a:latin typeface="Times New Roman"/>
                <a:ea typeface="Times New Roman"/>
                <a:cs typeface="Times New Roman"/>
                <a:sym typeface="Times New Roman"/>
              </a:rPr>
              <a:t>Dataset : They used data set from supreme high and district court cases</a:t>
            </a:r>
            <a:endParaRPr>
              <a:latin typeface="Times New Roman"/>
              <a:ea typeface="Times New Roman"/>
              <a:cs typeface="Times New Roman"/>
              <a:sym typeface="Times New Roman"/>
            </a:endParaRPr>
          </a:p>
          <a:p>
            <a:pPr marL="457200" lvl="0" indent="-317500" algn="just" rtl="0">
              <a:lnSpc>
                <a:spcPct val="115000"/>
              </a:lnSpc>
              <a:spcBef>
                <a:spcPts val="0"/>
              </a:spcBef>
              <a:spcAft>
                <a:spcPts val="0"/>
              </a:spcAft>
              <a:buClr>
                <a:schemeClr val="dk1"/>
              </a:buClr>
              <a:buSzPts val="1400"/>
              <a:buFont typeface="Times New Roman"/>
              <a:buChar char="➢"/>
            </a:pPr>
            <a:r>
              <a:rPr lang="en" sz="1400">
                <a:latin typeface="Times New Roman"/>
                <a:ea typeface="Times New Roman"/>
                <a:cs typeface="Times New Roman"/>
                <a:sym typeface="Times New Roman"/>
              </a:rPr>
              <a:t>Work  : summarise legal documents and judgements passed in courts </a:t>
            </a:r>
            <a:endParaRPr>
              <a:latin typeface="Times New Roman"/>
              <a:ea typeface="Times New Roman"/>
              <a:cs typeface="Times New Roman"/>
              <a:sym typeface="Times New Roman"/>
            </a:endParaRPr>
          </a:p>
          <a:p>
            <a:pPr marL="457200" lvl="0" indent="-317500" algn="just" rtl="0">
              <a:lnSpc>
                <a:spcPct val="115000"/>
              </a:lnSpc>
              <a:spcBef>
                <a:spcPts val="0"/>
              </a:spcBef>
              <a:spcAft>
                <a:spcPts val="0"/>
              </a:spcAft>
              <a:buClr>
                <a:schemeClr val="dk1"/>
              </a:buClr>
              <a:buSzPts val="1400"/>
              <a:buFont typeface="Times New Roman"/>
              <a:buChar char="➢"/>
            </a:pPr>
            <a:r>
              <a:rPr lang="en" sz="1400">
                <a:latin typeface="Times New Roman"/>
                <a:ea typeface="Times New Roman"/>
                <a:cs typeface="Times New Roman"/>
                <a:sym typeface="Times New Roman"/>
              </a:rPr>
              <a:t>Approach : Latent semantic analysis i.e creating short summaries on basis of similar words [4]</a:t>
            </a:r>
            <a:endParaRPr>
              <a:latin typeface="Times New Roman"/>
              <a:ea typeface="Times New Roman"/>
              <a:cs typeface="Times New Roman"/>
              <a:sym typeface="Times New Roman"/>
            </a:endParaRPr>
          </a:p>
          <a:p>
            <a:pPr marL="457200" lvl="0" indent="-317500" algn="just" rtl="0">
              <a:lnSpc>
                <a:spcPct val="115000"/>
              </a:lnSpc>
              <a:spcBef>
                <a:spcPts val="0"/>
              </a:spcBef>
              <a:spcAft>
                <a:spcPts val="0"/>
              </a:spcAft>
              <a:buClr>
                <a:schemeClr val="dk1"/>
              </a:buClr>
              <a:buSzPts val="1400"/>
              <a:buFont typeface="Times New Roman"/>
              <a:buChar char="➢"/>
            </a:pPr>
            <a:r>
              <a:rPr lang="en" sz="1400">
                <a:latin typeface="Times New Roman"/>
                <a:ea typeface="Times New Roman"/>
                <a:cs typeface="Times New Roman"/>
                <a:sym typeface="Times New Roman"/>
              </a:rPr>
              <a:t>Implementation : </a:t>
            </a:r>
            <a:endParaRPr sz="1400">
              <a:latin typeface="Times New Roman"/>
              <a:ea typeface="Times New Roman"/>
              <a:cs typeface="Times New Roman"/>
              <a:sym typeface="Times New Roman"/>
            </a:endParaRPr>
          </a:p>
          <a:p>
            <a:pPr marL="914400" lvl="1" indent="-317500" algn="just" rtl="0">
              <a:lnSpc>
                <a:spcPct val="115000"/>
              </a:lnSpc>
              <a:spcBef>
                <a:spcPts val="0"/>
              </a:spcBef>
              <a:spcAft>
                <a:spcPts val="0"/>
              </a:spcAft>
              <a:buClr>
                <a:schemeClr val="dk1"/>
              </a:buClr>
              <a:buSzPts val="1400"/>
              <a:buFont typeface="Times New Roman"/>
              <a:buChar char="○"/>
            </a:pPr>
            <a:r>
              <a:rPr lang="en" sz="1400">
                <a:latin typeface="Times New Roman"/>
                <a:ea typeface="Times New Roman"/>
                <a:cs typeface="Times New Roman"/>
                <a:sym typeface="Times New Roman"/>
              </a:rPr>
              <a:t>They use 2 approaches depending on the type of case if it is a criminal case  single document untrained  approach is used and for civil case multi-document trained approach is used. </a:t>
            </a:r>
            <a:endParaRPr sz="1400">
              <a:latin typeface="Times New Roman"/>
              <a:ea typeface="Times New Roman"/>
              <a:cs typeface="Times New Roman"/>
              <a:sym typeface="Times New Roman"/>
            </a:endParaRPr>
          </a:p>
          <a:p>
            <a:pPr marL="914400" lvl="1" indent="-317500" algn="just" rtl="0">
              <a:lnSpc>
                <a:spcPct val="115000"/>
              </a:lnSpc>
              <a:spcBef>
                <a:spcPts val="0"/>
              </a:spcBef>
              <a:spcAft>
                <a:spcPts val="0"/>
              </a:spcAft>
              <a:buClr>
                <a:schemeClr val="dk1"/>
              </a:buClr>
              <a:buSzPts val="1400"/>
              <a:buFont typeface="Times New Roman"/>
              <a:buChar char="○"/>
            </a:pPr>
            <a:r>
              <a:rPr lang="en" sz="1400">
                <a:latin typeface="Times New Roman"/>
                <a:ea typeface="Times New Roman"/>
                <a:cs typeface="Times New Roman"/>
                <a:sym typeface="Times New Roman"/>
              </a:rPr>
              <a:t>Firstly pre-process the data.</a:t>
            </a:r>
            <a:endParaRPr sz="1400">
              <a:latin typeface="Times New Roman"/>
              <a:ea typeface="Times New Roman"/>
              <a:cs typeface="Times New Roman"/>
              <a:sym typeface="Times New Roman"/>
            </a:endParaRPr>
          </a:p>
          <a:p>
            <a:pPr marL="914400" lvl="1" indent="-317500" algn="just" rtl="0">
              <a:lnSpc>
                <a:spcPct val="115000"/>
              </a:lnSpc>
              <a:spcBef>
                <a:spcPts val="0"/>
              </a:spcBef>
              <a:spcAft>
                <a:spcPts val="0"/>
              </a:spcAft>
              <a:buClr>
                <a:schemeClr val="dk1"/>
              </a:buClr>
              <a:buSzPts val="1400"/>
              <a:buFont typeface="Times New Roman"/>
              <a:buChar char="○"/>
            </a:pPr>
            <a:r>
              <a:rPr lang="en" sz="1400">
                <a:latin typeface="Times New Roman"/>
                <a:ea typeface="Times New Roman"/>
                <a:cs typeface="Times New Roman"/>
                <a:sym typeface="Times New Roman"/>
              </a:rPr>
              <a:t>Then passing it through the model depending on the type finally judgement passed and then final summary output is generated.</a:t>
            </a:r>
            <a:endParaRPr>
              <a:latin typeface="Times New Roman"/>
              <a:ea typeface="Times New Roman"/>
              <a:cs typeface="Times New Roman"/>
              <a:sym typeface="Times New Roman"/>
            </a:endParaRPr>
          </a:p>
          <a:p>
            <a:pPr marL="457200" lvl="0" indent="0" algn="just" rtl="0">
              <a:lnSpc>
                <a:spcPct val="115000"/>
              </a:lnSpc>
              <a:spcBef>
                <a:spcPts val="0"/>
              </a:spcBef>
              <a:spcAft>
                <a:spcPts val="0"/>
              </a:spcAft>
              <a:buSzPts val="2400"/>
              <a:buNone/>
            </a:pPr>
            <a:endParaRPr sz="1400">
              <a:latin typeface="Times New Roman"/>
              <a:ea typeface="Times New Roman"/>
              <a:cs typeface="Times New Roman"/>
              <a:sym typeface="Times New Roman"/>
            </a:endParaRPr>
          </a:p>
          <a:p>
            <a:pPr marL="457200" lvl="0" indent="-317500" algn="just" rtl="0">
              <a:lnSpc>
                <a:spcPct val="115000"/>
              </a:lnSpc>
              <a:spcBef>
                <a:spcPts val="0"/>
              </a:spcBef>
              <a:spcAft>
                <a:spcPts val="0"/>
              </a:spcAft>
              <a:buClr>
                <a:schemeClr val="dk1"/>
              </a:buClr>
              <a:buSzPts val="1400"/>
              <a:buFont typeface="Times New Roman"/>
              <a:buChar char="➢"/>
            </a:pPr>
            <a:r>
              <a:rPr lang="en" sz="1400">
                <a:latin typeface="Times New Roman"/>
                <a:ea typeface="Times New Roman"/>
                <a:cs typeface="Times New Roman"/>
                <a:sym typeface="Times New Roman"/>
              </a:rPr>
              <a:t>DRAWBACK : Extractive and not completely effective. </a:t>
            </a:r>
            <a:endParaRPr>
              <a:latin typeface="Times New Roman"/>
              <a:ea typeface="Times New Roman"/>
              <a:cs typeface="Times New Roman"/>
              <a:sym typeface="Times New Roman"/>
            </a:endParaRPr>
          </a:p>
          <a:p>
            <a:pPr marL="457200" lvl="0" indent="0" algn="just" rtl="0">
              <a:lnSpc>
                <a:spcPct val="115000"/>
              </a:lnSpc>
              <a:spcBef>
                <a:spcPts val="0"/>
              </a:spcBef>
              <a:spcAft>
                <a:spcPts val="0"/>
              </a:spcAft>
              <a:buSzPts val="2400"/>
              <a:buNone/>
            </a:pPr>
            <a:endParaRPr sz="1400">
              <a:latin typeface="Times New Roman"/>
              <a:ea typeface="Times New Roman"/>
              <a:cs typeface="Times New Roman"/>
              <a:sym typeface="Times New Roman"/>
            </a:endParaRPr>
          </a:p>
          <a:p>
            <a:pPr marL="457200" lvl="0" indent="-317500" algn="just" rtl="0">
              <a:lnSpc>
                <a:spcPct val="115000"/>
              </a:lnSpc>
              <a:spcBef>
                <a:spcPts val="0"/>
              </a:spcBef>
              <a:spcAft>
                <a:spcPts val="0"/>
              </a:spcAft>
              <a:buClr>
                <a:schemeClr val="dk1"/>
              </a:buClr>
              <a:buSzPts val="1400"/>
              <a:buFont typeface="Times New Roman"/>
              <a:buChar char="➢"/>
            </a:pPr>
            <a:r>
              <a:rPr lang="en" sz="1400">
                <a:latin typeface="Times New Roman"/>
                <a:ea typeface="Times New Roman"/>
                <a:cs typeface="Times New Roman"/>
                <a:sym typeface="Times New Roman"/>
              </a:rPr>
              <a:t>FUTURE SCOPE : Aims to improve summary generated not only on the basis of similar words but also similar concepts.</a:t>
            </a:r>
            <a:endParaRPr>
              <a:latin typeface="Times New Roman"/>
              <a:ea typeface="Times New Roman"/>
              <a:cs typeface="Times New Roman"/>
              <a:sym typeface="Times New Roman"/>
            </a:endParaRPr>
          </a:p>
        </p:txBody>
      </p:sp>
      <p:sp>
        <p:nvSpPr>
          <p:cNvPr id="137" name="Google Shape;137;p11"/>
          <p:cNvSpPr txBox="1">
            <a:spLocks noGrp="1"/>
          </p:cNvSpPr>
          <p:nvPr>
            <p:ph type="sldNum" idx="12"/>
          </p:nvPr>
        </p:nvSpPr>
        <p:spPr>
          <a:xfrm>
            <a:off x="8404384" y="4673651"/>
            <a:ext cx="548700" cy="393600"/>
          </a:xfrm>
          <a:prstGeom prst="rect">
            <a:avLst/>
          </a:prstGeom>
          <a:noFill/>
          <a:ln>
            <a:noFill/>
          </a:ln>
        </p:spPr>
        <p:txBody>
          <a:bodyPr spcFirstLastPara="1" wrap="square" lIns="0" tIns="0" rIns="0" bIns="0" anchor="ctr" anchorCtr="0">
            <a:noAutofit/>
          </a:bodyPr>
          <a:lstStyle/>
          <a:p>
            <a:pPr marL="0" lvl="0" indent="0" algn="r" rtl="0">
              <a:lnSpc>
                <a:spcPct val="100000"/>
              </a:lnSpc>
              <a:spcBef>
                <a:spcPts val="0"/>
              </a:spcBef>
              <a:spcAft>
                <a:spcPts val="0"/>
              </a:spcAft>
              <a:buSzPts val="1300"/>
              <a:buNone/>
            </a:pPr>
            <a:r>
              <a:rPr lang="en"/>
              <a:t>11</a:t>
            </a:r>
            <a:endParaRPr/>
          </a:p>
        </p:txBody>
      </p:sp>
      <p:sp>
        <p:nvSpPr>
          <p:cNvPr id="138" name="Google Shape;138;p11"/>
          <p:cNvSpPr txBox="1">
            <a:spLocks noGrp="1"/>
          </p:cNvSpPr>
          <p:nvPr>
            <p:ph type="title"/>
          </p:nvPr>
        </p:nvSpPr>
        <p:spPr>
          <a:xfrm>
            <a:off x="855345" y="51125"/>
            <a:ext cx="7488555" cy="381635"/>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SzPts val="3200"/>
              <a:buNone/>
            </a:pPr>
            <a:r>
              <a:rPr lang="en" sz="1600">
                <a:solidFill>
                  <a:srgbClr val="31343C"/>
                </a:solidFill>
                <a:latin typeface="Times New Roman"/>
                <a:ea typeface="Times New Roman"/>
                <a:cs typeface="Times New Roman"/>
                <a:sym typeface="Times New Roman"/>
              </a:rPr>
              <a:t>NLP based Latent Semantic Analysis for Legal Text Summarization</a:t>
            </a:r>
            <a:endParaRPr/>
          </a:p>
        </p:txBody>
      </p:sp>
      <p:pic>
        <p:nvPicPr>
          <p:cNvPr id="139" name="Google Shape;139;p11" descr="WhatsApp Image 2021-04-22 at 4.26.41 PM"/>
          <p:cNvPicPr preferRelativeResize="0"/>
          <p:nvPr/>
        </p:nvPicPr>
        <p:blipFill rotWithShape="1">
          <a:blip r:embed="rId3">
            <a:alphaModFix/>
          </a:blip>
          <a:srcRect/>
          <a:stretch/>
        </p:blipFill>
        <p:spPr>
          <a:xfrm>
            <a:off x="6055995" y="1059815"/>
            <a:ext cx="3044825" cy="319468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chemeClr val="lt1"/>
            </a:gs>
            <a:gs pos="50000">
              <a:schemeClr val="lt2"/>
            </a:gs>
            <a:gs pos="100000">
              <a:schemeClr val="accent3"/>
            </a:gs>
          </a:gsLst>
          <a:lin ang="13500032" scaled="0"/>
        </a:gradFill>
        <a:effectLst/>
      </p:bgPr>
    </p:bg>
    <p:spTree>
      <p:nvGrpSpPr>
        <p:cNvPr id="1" name="Shape 143"/>
        <p:cNvGrpSpPr/>
        <p:nvPr/>
      </p:nvGrpSpPr>
      <p:grpSpPr>
        <a:xfrm>
          <a:off x="0" y="0"/>
          <a:ext cx="0" cy="0"/>
          <a:chOff x="0" y="0"/>
          <a:chExt cx="0" cy="0"/>
        </a:xfrm>
      </p:grpSpPr>
      <p:sp>
        <p:nvSpPr>
          <p:cNvPr id="144" name="Google Shape;144;p12"/>
          <p:cNvSpPr txBox="1">
            <a:spLocks noGrp="1"/>
          </p:cNvSpPr>
          <p:nvPr>
            <p:ph type="body" idx="1"/>
          </p:nvPr>
        </p:nvSpPr>
        <p:spPr>
          <a:xfrm>
            <a:off x="158115" y="993775"/>
            <a:ext cx="4489450" cy="3474085"/>
          </a:xfrm>
          <a:prstGeom prst="rect">
            <a:avLst/>
          </a:prstGeom>
          <a:noFill/>
          <a:ln>
            <a:noFill/>
          </a:ln>
        </p:spPr>
        <p:txBody>
          <a:bodyPr spcFirstLastPara="1" wrap="square" lIns="0" tIns="0" rIns="0" bIns="0" anchor="t" anchorCtr="0">
            <a:noAutofit/>
          </a:bodyPr>
          <a:lstStyle/>
          <a:p>
            <a:pPr marL="457200" lvl="0" indent="-317500" algn="just" rtl="0">
              <a:lnSpc>
                <a:spcPct val="115000"/>
              </a:lnSpc>
              <a:spcBef>
                <a:spcPts val="0"/>
              </a:spcBef>
              <a:spcAft>
                <a:spcPts val="0"/>
              </a:spcAft>
              <a:buClr>
                <a:schemeClr val="dk1"/>
              </a:buClr>
              <a:buSzPts val="1400"/>
              <a:buFont typeface="Times New Roman"/>
              <a:buChar char="➢"/>
            </a:pPr>
            <a:r>
              <a:rPr lang="en" sz="1400">
                <a:latin typeface="Times New Roman"/>
                <a:ea typeface="Times New Roman"/>
                <a:cs typeface="Times New Roman"/>
                <a:sym typeface="Times New Roman"/>
              </a:rPr>
              <a:t>Dataset : Amazon fine food reviews dataset</a:t>
            </a:r>
            <a:endParaRPr sz="1400"/>
          </a:p>
          <a:p>
            <a:pPr marL="457200" lvl="0" indent="-317500" algn="just" rtl="0">
              <a:lnSpc>
                <a:spcPct val="115000"/>
              </a:lnSpc>
              <a:spcBef>
                <a:spcPts val="0"/>
              </a:spcBef>
              <a:spcAft>
                <a:spcPts val="0"/>
              </a:spcAft>
              <a:buClr>
                <a:schemeClr val="dk1"/>
              </a:buClr>
              <a:buSzPts val="1400"/>
              <a:buFont typeface="Times New Roman"/>
              <a:buChar char="➢"/>
            </a:pPr>
            <a:r>
              <a:rPr lang="en" sz="1400">
                <a:latin typeface="Times New Roman"/>
                <a:ea typeface="Times New Roman"/>
                <a:cs typeface="Times New Roman"/>
                <a:sym typeface="Times New Roman"/>
              </a:rPr>
              <a:t>Work : It is an automated abstractive text summarizer to generate summary easily by machine.</a:t>
            </a:r>
            <a:endParaRPr sz="1400"/>
          </a:p>
          <a:p>
            <a:pPr marL="457200" lvl="0" indent="-317500" algn="just" rtl="0">
              <a:lnSpc>
                <a:spcPct val="115000"/>
              </a:lnSpc>
              <a:spcBef>
                <a:spcPts val="0"/>
              </a:spcBef>
              <a:spcAft>
                <a:spcPts val="0"/>
              </a:spcAft>
              <a:buClr>
                <a:schemeClr val="dk1"/>
              </a:buClr>
              <a:buSzPts val="1400"/>
              <a:buFont typeface="Times New Roman"/>
              <a:buChar char="➢"/>
            </a:pPr>
            <a:r>
              <a:rPr lang="en" sz="1400">
                <a:latin typeface="Times New Roman"/>
                <a:ea typeface="Times New Roman"/>
                <a:cs typeface="Times New Roman"/>
                <a:sym typeface="Times New Roman"/>
              </a:rPr>
              <a:t>Approach: Sequence to Sequence model to generate short summary using bi directional RNN with LSTM in the encoding layer and attention model in decoding layer [5]</a:t>
            </a:r>
            <a:endParaRPr sz="1400"/>
          </a:p>
          <a:p>
            <a:pPr marL="457200" lvl="0" indent="-317500" algn="just" rtl="0">
              <a:lnSpc>
                <a:spcPct val="115000"/>
              </a:lnSpc>
              <a:spcBef>
                <a:spcPts val="0"/>
              </a:spcBef>
              <a:spcAft>
                <a:spcPts val="0"/>
              </a:spcAft>
              <a:buClr>
                <a:schemeClr val="dk1"/>
              </a:buClr>
              <a:buSzPts val="1400"/>
              <a:buFont typeface="Times New Roman"/>
              <a:buChar char="➢"/>
            </a:pPr>
            <a:r>
              <a:rPr lang="en" sz="1400">
                <a:latin typeface="Times New Roman"/>
                <a:ea typeface="Times New Roman"/>
                <a:cs typeface="Times New Roman"/>
                <a:sym typeface="Times New Roman"/>
              </a:rPr>
              <a:t>Model Trainer : Tensorflow CPU version</a:t>
            </a:r>
            <a:endParaRPr sz="1400"/>
          </a:p>
          <a:p>
            <a:pPr marL="76200" lvl="0" indent="0" algn="just" rtl="0">
              <a:lnSpc>
                <a:spcPct val="115000"/>
              </a:lnSpc>
              <a:spcBef>
                <a:spcPts val="0"/>
              </a:spcBef>
              <a:spcAft>
                <a:spcPts val="0"/>
              </a:spcAft>
              <a:buSzPts val="2400"/>
              <a:buNone/>
            </a:pPr>
            <a:endParaRPr sz="1400">
              <a:latin typeface="Times New Roman"/>
              <a:ea typeface="Times New Roman"/>
              <a:cs typeface="Times New Roman"/>
              <a:sym typeface="Times New Roman"/>
            </a:endParaRPr>
          </a:p>
        </p:txBody>
      </p:sp>
      <p:sp>
        <p:nvSpPr>
          <p:cNvPr id="145" name="Google Shape;145;p12"/>
          <p:cNvSpPr txBox="1">
            <a:spLocks noGrp="1"/>
          </p:cNvSpPr>
          <p:nvPr>
            <p:ph type="sldNum" idx="12"/>
          </p:nvPr>
        </p:nvSpPr>
        <p:spPr>
          <a:xfrm>
            <a:off x="8404384" y="4673651"/>
            <a:ext cx="548700" cy="393600"/>
          </a:xfrm>
          <a:prstGeom prst="rect">
            <a:avLst/>
          </a:prstGeom>
          <a:noFill/>
          <a:ln>
            <a:noFill/>
          </a:ln>
        </p:spPr>
        <p:txBody>
          <a:bodyPr spcFirstLastPara="1" wrap="square" lIns="0" tIns="0" rIns="0" bIns="0" anchor="ctr" anchorCtr="0">
            <a:noAutofit/>
          </a:bodyPr>
          <a:lstStyle/>
          <a:p>
            <a:pPr marL="0" lvl="0" indent="0" algn="r" rtl="0">
              <a:lnSpc>
                <a:spcPct val="100000"/>
              </a:lnSpc>
              <a:spcBef>
                <a:spcPts val="0"/>
              </a:spcBef>
              <a:spcAft>
                <a:spcPts val="0"/>
              </a:spcAft>
              <a:buSzPts val="1300"/>
              <a:buNone/>
            </a:pPr>
            <a:r>
              <a:rPr lang="en"/>
              <a:t>12</a:t>
            </a:r>
            <a:endParaRPr/>
          </a:p>
        </p:txBody>
      </p:sp>
      <p:sp>
        <p:nvSpPr>
          <p:cNvPr id="146" name="Google Shape;146;p12"/>
          <p:cNvSpPr txBox="1">
            <a:spLocks noGrp="1"/>
          </p:cNvSpPr>
          <p:nvPr>
            <p:ph type="title"/>
          </p:nvPr>
        </p:nvSpPr>
        <p:spPr>
          <a:xfrm>
            <a:off x="855345" y="91440"/>
            <a:ext cx="7433310" cy="474345"/>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SzPts val="3200"/>
              <a:buNone/>
            </a:pPr>
            <a:r>
              <a:rPr lang="en" sz="1600">
                <a:solidFill>
                  <a:srgbClr val="31343C"/>
                </a:solidFill>
                <a:latin typeface="Times New Roman"/>
                <a:ea typeface="Times New Roman"/>
                <a:cs typeface="Times New Roman"/>
                <a:sym typeface="Times New Roman"/>
              </a:rPr>
              <a:t>Abstractive Method of Text Summarization with Sequence to Sequence RNN</a:t>
            </a:r>
            <a:endParaRPr sz="1600">
              <a:solidFill>
                <a:srgbClr val="31343C"/>
              </a:solidFill>
              <a:latin typeface="Inria Sans"/>
              <a:ea typeface="Inria Sans"/>
              <a:cs typeface="Inria Sans"/>
              <a:sym typeface="Inria Sans"/>
            </a:endParaRPr>
          </a:p>
        </p:txBody>
      </p:sp>
      <p:pic>
        <p:nvPicPr>
          <p:cNvPr id="147" name="Google Shape;147;p12"/>
          <p:cNvPicPr preferRelativeResize="0"/>
          <p:nvPr/>
        </p:nvPicPr>
        <p:blipFill rotWithShape="1">
          <a:blip r:embed="rId3">
            <a:alphaModFix/>
          </a:blip>
          <a:srcRect/>
          <a:stretch/>
        </p:blipFill>
        <p:spPr>
          <a:xfrm>
            <a:off x="4754880" y="811530"/>
            <a:ext cx="4326255" cy="4005580"/>
          </a:xfrm>
          <a:prstGeom prst="rect">
            <a:avLst/>
          </a:prstGeom>
          <a:noFill/>
          <a:ln>
            <a:noFill/>
          </a:ln>
        </p:spPr>
      </p:pic>
      <p:sp>
        <p:nvSpPr>
          <p:cNvPr id="148" name="Google Shape;148;p12"/>
          <p:cNvSpPr txBox="1"/>
          <p:nvPr/>
        </p:nvSpPr>
        <p:spPr>
          <a:xfrm>
            <a:off x="5514975" y="811530"/>
            <a:ext cx="1133475" cy="30670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Arial"/>
                <a:ea typeface="Arial"/>
                <a:cs typeface="Arial"/>
                <a:sym typeface="Arial"/>
              </a:rPr>
              <a:t>Process :</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13"/>
          <p:cNvSpPr txBox="1">
            <a:spLocks noGrp="1"/>
          </p:cNvSpPr>
          <p:nvPr>
            <p:ph type="title"/>
          </p:nvPr>
        </p:nvSpPr>
        <p:spPr>
          <a:xfrm>
            <a:off x="405765" y="99060"/>
            <a:ext cx="7555865" cy="509905"/>
          </a:xfrm>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SzPts val="3200"/>
              <a:buNone/>
            </a:pPr>
            <a:r>
              <a:rPr lang="en" sz="2000">
                <a:solidFill>
                  <a:srgbClr val="212328"/>
                </a:solidFill>
                <a:latin typeface="Times New Roman"/>
                <a:ea typeface="Times New Roman"/>
                <a:cs typeface="Times New Roman"/>
                <a:sym typeface="Times New Roman"/>
              </a:rPr>
              <a:t>Implementation :</a:t>
            </a:r>
            <a:endParaRPr/>
          </a:p>
        </p:txBody>
      </p:sp>
      <p:sp>
        <p:nvSpPr>
          <p:cNvPr id="154" name="Google Shape;154;p13"/>
          <p:cNvSpPr txBox="1">
            <a:spLocks noGrp="1"/>
          </p:cNvSpPr>
          <p:nvPr>
            <p:ph type="body" idx="1"/>
          </p:nvPr>
        </p:nvSpPr>
        <p:spPr>
          <a:xfrm>
            <a:off x="405775" y="875025"/>
            <a:ext cx="8255700" cy="4192200"/>
          </a:xfrm>
          <a:prstGeom prst="rect">
            <a:avLst/>
          </a:prstGeom>
          <a:noFill/>
          <a:ln>
            <a:noFill/>
          </a:ln>
        </p:spPr>
        <p:txBody>
          <a:bodyPr spcFirstLastPara="1" wrap="square" lIns="0" tIns="0" rIns="0" bIns="0" anchor="t" anchorCtr="0">
            <a:noAutofit/>
          </a:bodyPr>
          <a:lstStyle/>
          <a:p>
            <a:pPr marL="457200" lvl="0" indent="-317500" algn="just" rtl="0">
              <a:lnSpc>
                <a:spcPct val="115000"/>
              </a:lnSpc>
              <a:spcBef>
                <a:spcPts val="0"/>
              </a:spcBef>
              <a:spcAft>
                <a:spcPts val="0"/>
              </a:spcAft>
              <a:buClr>
                <a:schemeClr val="dk1"/>
              </a:buClr>
              <a:buSzPts val="1400"/>
              <a:buFont typeface="Times New Roman"/>
              <a:buChar char="➢"/>
            </a:pPr>
            <a:r>
              <a:rPr lang="en" sz="1400">
                <a:latin typeface="Times New Roman"/>
                <a:ea typeface="Times New Roman"/>
                <a:cs typeface="Times New Roman"/>
                <a:sym typeface="Times New Roman"/>
              </a:rPr>
              <a:t>Data Collection : A good dataset</a:t>
            </a:r>
            <a:endParaRPr/>
          </a:p>
          <a:p>
            <a:pPr marL="457200" lvl="0" indent="-317500" algn="just" rtl="0">
              <a:lnSpc>
                <a:spcPct val="115000"/>
              </a:lnSpc>
              <a:spcBef>
                <a:spcPts val="0"/>
              </a:spcBef>
              <a:spcAft>
                <a:spcPts val="0"/>
              </a:spcAft>
              <a:buClr>
                <a:schemeClr val="dk1"/>
              </a:buClr>
              <a:buSzPts val="1400"/>
              <a:buFont typeface="Times New Roman"/>
              <a:buChar char="➢"/>
            </a:pPr>
            <a:r>
              <a:rPr lang="en" sz="1400">
                <a:latin typeface="Times New Roman"/>
                <a:ea typeface="Times New Roman"/>
                <a:cs typeface="Times New Roman"/>
                <a:sym typeface="Times New Roman"/>
              </a:rPr>
              <a:t>Data Preprocessing : Converted all the texts to lowercase and then split all of the texts and addition of  contractions and removed unnecessary component and stop words from the text and lemmatized words.</a:t>
            </a:r>
            <a:endParaRPr/>
          </a:p>
          <a:p>
            <a:pPr marL="457200" lvl="0" indent="-317500" algn="just" rtl="0">
              <a:lnSpc>
                <a:spcPct val="115000"/>
              </a:lnSpc>
              <a:spcBef>
                <a:spcPts val="0"/>
              </a:spcBef>
              <a:spcAft>
                <a:spcPts val="0"/>
              </a:spcAft>
              <a:buClr>
                <a:schemeClr val="dk1"/>
              </a:buClr>
              <a:buSzPts val="1400"/>
              <a:buFont typeface="Times New Roman"/>
              <a:buChar char="➢"/>
            </a:pPr>
            <a:r>
              <a:rPr lang="en" sz="1400">
                <a:latin typeface="Times New Roman"/>
                <a:ea typeface="Times New Roman"/>
                <a:cs typeface="Times New Roman"/>
                <a:sym typeface="Times New Roman"/>
              </a:rPr>
              <a:t>Model : </a:t>
            </a:r>
            <a:endParaRPr sz="1400">
              <a:latin typeface="Times New Roman"/>
              <a:ea typeface="Times New Roman"/>
              <a:cs typeface="Times New Roman"/>
              <a:sym typeface="Times New Roman"/>
            </a:endParaRPr>
          </a:p>
          <a:p>
            <a:pPr marL="914400" lvl="1" indent="-317500" algn="just" rtl="0">
              <a:lnSpc>
                <a:spcPct val="115000"/>
              </a:lnSpc>
              <a:spcBef>
                <a:spcPts val="0"/>
              </a:spcBef>
              <a:spcAft>
                <a:spcPts val="0"/>
              </a:spcAft>
              <a:buClr>
                <a:schemeClr val="dk1"/>
              </a:buClr>
              <a:buSzPts val="1400"/>
              <a:buFont typeface="Times New Roman"/>
              <a:buChar char="○"/>
            </a:pPr>
            <a:r>
              <a:rPr lang="en" sz="1400">
                <a:latin typeface="Times New Roman"/>
                <a:ea typeface="Times New Roman"/>
                <a:cs typeface="Times New Roman"/>
                <a:sym typeface="Times New Roman"/>
              </a:rPr>
              <a:t>Longest Short-Term memory (LSTM) will helpful for text modeling.</a:t>
            </a:r>
            <a:endParaRPr sz="1400">
              <a:latin typeface="Times New Roman"/>
              <a:ea typeface="Times New Roman"/>
              <a:cs typeface="Times New Roman"/>
              <a:sym typeface="Times New Roman"/>
            </a:endParaRPr>
          </a:p>
          <a:p>
            <a:pPr marL="914400" lvl="1" indent="-317500" algn="just" rtl="0">
              <a:lnSpc>
                <a:spcPct val="115000"/>
              </a:lnSpc>
              <a:spcBef>
                <a:spcPts val="0"/>
              </a:spcBef>
              <a:spcAft>
                <a:spcPts val="0"/>
              </a:spcAft>
              <a:buClr>
                <a:schemeClr val="dk1"/>
              </a:buClr>
              <a:buSzPts val="1400"/>
              <a:buFont typeface="Times New Roman"/>
              <a:buChar char="○"/>
            </a:pPr>
            <a:r>
              <a:rPr lang="en" sz="1400">
                <a:latin typeface="Times New Roman"/>
                <a:ea typeface="Times New Roman"/>
                <a:cs typeface="Times New Roman"/>
                <a:sym typeface="Times New Roman"/>
              </a:rPr>
              <a:t>The encoder takes the input sequence and decoder show or predicts the output sequence.</a:t>
            </a:r>
            <a:endParaRPr sz="1400">
              <a:latin typeface="Times New Roman"/>
              <a:ea typeface="Times New Roman"/>
              <a:cs typeface="Times New Roman"/>
              <a:sym typeface="Times New Roman"/>
            </a:endParaRPr>
          </a:p>
          <a:p>
            <a:pPr marL="914400" lvl="1" indent="-317500" algn="just" rtl="0">
              <a:lnSpc>
                <a:spcPct val="115000"/>
              </a:lnSpc>
              <a:spcBef>
                <a:spcPts val="0"/>
              </a:spcBef>
              <a:spcAft>
                <a:spcPts val="0"/>
              </a:spcAft>
              <a:buClr>
                <a:schemeClr val="dk1"/>
              </a:buClr>
              <a:buSzPts val="1400"/>
              <a:buFont typeface="Times New Roman"/>
              <a:buChar char="○"/>
            </a:pPr>
            <a:r>
              <a:rPr lang="en" sz="1400">
                <a:latin typeface="Times New Roman"/>
                <a:ea typeface="Times New Roman"/>
                <a:cs typeface="Times New Roman"/>
                <a:sym typeface="Times New Roman"/>
              </a:rPr>
              <a:t>Used a neural network which contains 2 layers RNN ’s encoder and decoder. </a:t>
            </a:r>
            <a:endParaRPr sz="1400">
              <a:latin typeface="Times New Roman"/>
              <a:ea typeface="Times New Roman"/>
              <a:cs typeface="Times New Roman"/>
              <a:sym typeface="Times New Roman"/>
            </a:endParaRPr>
          </a:p>
          <a:p>
            <a:pPr marL="914400" lvl="1" indent="-317500" algn="just" rtl="0">
              <a:lnSpc>
                <a:spcPct val="115000"/>
              </a:lnSpc>
              <a:spcBef>
                <a:spcPts val="0"/>
              </a:spcBef>
              <a:spcAft>
                <a:spcPts val="0"/>
              </a:spcAft>
              <a:buClr>
                <a:schemeClr val="dk1"/>
              </a:buClr>
              <a:buSzPts val="1400"/>
              <a:buFont typeface="Times New Roman"/>
              <a:buChar char="○"/>
            </a:pPr>
            <a:r>
              <a:rPr lang="en" sz="1400">
                <a:latin typeface="Times New Roman"/>
                <a:ea typeface="Times New Roman"/>
                <a:cs typeface="Times New Roman"/>
                <a:sym typeface="Times New Roman"/>
              </a:rPr>
              <a:t>Encoder contains a fixed length of a sentence and decoder contains the sequence of output. Used tensorflow 12.1.0 seq to seq model. </a:t>
            </a:r>
            <a:endParaRPr sz="1400">
              <a:latin typeface="Times New Roman"/>
              <a:ea typeface="Times New Roman"/>
              <a:cs typeface="Times New Roman"/>
              <a:sym typeface="Times New Roman"/>
            </a:endParaRPr>
          </a:p>
          <a:p>
            <a:pPr marL="914400" lvl="1" indent="-317500" algn="just" rtl="0">
              <a:lnSpc>
                <a:spcPct val="115000"/>
              </a:lnSpc>
              <a:spcBef>
                <a:spcPts val="0"/>
              </a:spcBef>
              <a:spcAft>
                <a:spcPts val="0"/>
              </a:spcAft>
              <a:buClr>
                <a:schemeClr val="dk1"/>
              </a:buClr>
              <a:buSzPts val="1400"/>
              <a:buFont typeface="Times New Roman"/>
              <a:buChar char="○"/>
            </a:pPr>
            <a:r>
              <a:rPr lang="en" sz="1400">
                <a:latin typeface="Times New Roman"/>
                <a:ea typeface="Times New Roman"/>
                <a:cs typeface="Times New Roman"/>
                <a:sym typeface="Times New Roman"/>
              </a:rPr>
              <a:t>Their output was positive which gave short summary of a few words. </a:t>
            </a:r>
            <a:endParaRPr/>
          </a:p>
          <a:p>
            <a:pPr marL="457200" lvl="0" indent="0" algn="just" rtl="0">
              <a:lnSpc>
                <a:spcPct val="115000"/>
              </a:lnSpc>
              <a:spcBef>
                <a:spcPts val="0"/>
              </a:spcBef>
              <a:spcAft>
                <a:spcPts val="0"/>
              </a:spcAft>
              <a:buSzPts val="2400"/>
              <a:buNone/>
            </a:pPr>
            <a:endParaRPr sz="1400">
              <a:latin typeface="Times New Roman"/>
              <a:ea typeface="Times New Roman"/>
              <a:cs typeface="Times New Roman"/>
              <a:sym typeface="Times New Roman"/>
            </a:endParaRPr>
          </a:p>
          <a:p>
            <a:pPr marL="457200" lvl="0" indent="-317500" algn="just" rtl="0">
              <a:lnSpc>
                <a:spcPct val="115000"/>
              </a:lnSpc>
              <a:spcBef>
                <a:spcPts val="0"/>
              </a:spcBef>
              <a:spcAft>
                <a:spcPts val="0"/>
              </a:spcAft>
              <a:buClr>
                <a:schemeClr val="dk1"/>
              </a:buClr>
              <a:buSzPts val="1400"/>
              <a:buFont typeface="Times New Roman"/>
              <a:buChar char="➢"/>
            </a:pPr>
            <a:r>
              <a:rPr lang="en" sz="1400">
                <a:latin typeface="Times New Roman"/>
                <a:ea typeface="Times New Roman"/>
                <a:cs typeface="Times New Roman"/>
                <a:sym typeface="Times New Roman"/>
              </a:rPr>
              <a:t>DRAWBACK :  A most important limitation is machine provide a correct summary only short text.</a:t>
            </a:r>
            <a:endParaRPr/>
          </a:p>
          <a:p>
            <a:pPr marL="457200" lvl="0" indent="0" algn="just" rtl="0">
              <a:lnSpc>
                <a:spcPct val="115000"/>
              </a:lnSpc>
              <a:spcBef>
                <a:spcPts val="0"/>
              </a:spcBef>
              <a:spcAft>
                <a:spcPts val="0"/>
              </a:spcAft>
              <a:buSzPts val="2400"/>
              <a:buNone/>
            </a:pPr>
            <a:endParaRPr sz="1400">
              <a:latin typeface="Times New Roman"/>
              <a:ea typeface="Times New Roman"/>
              <a:cs typeface="Times New Roman"/>
              <a:sym typeface="Times New Roman"/>
            </a:endParaRPr>
          </a:p>
          <a:p>
            <a:pPr marL="457200" lvl="0" indent="-317500" algn="just" rtl="0">
              <a:lnSpc>
                <a:spcPct val="115000"/>
              </a:lnSpc>
              <a:spcBef>
                <a:spcPts val="0"/>
              </a:spcBef>
              <a:spcAft>
                <a:spcPts val="0"/>
              </a:spcAft>
              <a:buClr>
                <a:schemeClr val="dk1"/>
              </a:buClr>
              <a:buSzPts val="1400"/>
              <a:buFont typeface="Times New Roman"/>
              <a:buChar char="➢"/>
            </a:pPr>
            <a:r>
              <a:rPr lang="en" sz="1400">
                <a:latin typeface="Times New Roman"/>
                <a:ea typeface="Times New Roman"/>
                <a:cs typeface="Times New Roman"/>
                <a:sym typeface="Times New Roman"/>
              </a:rPr>
              <a:t>FUTURE SCOPE : In future, our main purpose is generating a model which learn any length and generate correct summary which has no fixed length.</a:t>
            </a:r>
            <a:endParaRPr/>
          </a:p>
          <a:p>
            <a:pPr marL="457200" lvl="0" indent="0" algn="just" rtl="0">
              <a:lnSpc>
                <a:spcPct val="115000"/>
              </a:lnSpc>
              <a:spcBef>
                <a:spcPts val="0"/>
              </a:spcBef>
              <a:spcAft>
                <a:spcPts val="0"/>
              </a:spcAft>
              <a:buSzPts val="2400"/>
              <a:buNone/>
            </a:pPr>
            <a:endParaRPr sz="1400">
              <a:latin typeface="Times New Roman"/>
              <a:ea typeface="Times New Roman"/>
              <a:cs typeface="Times New Roman"/>
              <a:sym typeface="Times New Roman"/>
            </a:endParaRPr>
          </a:p>
        </p:txBody>
      </p:sp>
      <p:sp>
        <p:nvSpPr>
          <p:cNvPr id="155" name="Google Shape;155;p13"/>
          <p:cNvSpPr txBox="1">
            <a:spLocks noGrp="1"/>
          </p:cNvSpPr>
          <p:nvPr>
            <p:ph type="sldNum" idx="12"/>
          </p:nvPr>
        </p:nvSpPr>
        <p:spPr>
          <a:xfrm>
            <a:off x="8404384" y="4673651"/>
            <a:ext cx="548700" cy="393600"/>
          </a:xfrm>
          <a:prstGeom prst="rect">
            <a:avLst/>
          </a:prstGeom>
          <a:noFill/>
          <a:ln>
            <a:noFill/>
          </a:ln>
        </p:spPr>
        <p:txBody>
          <a:bodyPr spcFirstLastPara="1" wrap="square" lIns="0" tIns="0" rIns="0" bIns="0" anchor="ctr" anchorCtr="0">
            <a:noAutofit/>
          </a:bodyPr>
          <a:lstStyle/>
          <a:p>
            <a:pPr marL="0" lvl="0" indent="0" algn="r" rtl="0">
              <a:lnSpc>
                <a:spcPct val="100000"/>
              </a:lnSpc>
              <a:spcBef>
                <a:spcPts val="0"/>
              </a:spcBef>
              <a:spcAft>
                <a:spcPts val="0"/>
              </a:spcAft>
              <a:buSzPts val="1300"/>
              <a:buNone/>
            </a:pPr>
            <a:r>
              <a:rPr lang="en"/>
              <a:t>13</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14"/>
          <p:cNvSpPr txBox="1">
            <a:spLocks noGrp="1"/>
          </p:cNvSpPr>
          <p:nvPr>
            <p:ph type="sldNum" idx="12"/>
          </p:nvPr>
        </p:nvSpPr>
        <p:spPr>
          <a:xfrm>
            <a:off x="8533924" y="4688891"/>
            <a:ext cx="548700" cy="3936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SzPts val="1300"/>
              <a:buNone/>
            </a:pPr>
            <a:r>
              <a:rPr lang="en"/>
              <a:t>14</a:t>
            </a:r>
            <a:endParaRPr/>
          </a:p>
        </p:txBody>
      </p:sp>
      <p:graphicFrame>
        <p:nvGraphicFramePr>
          <p:cNvPr id="161" name="Google Shape;161;p14"/>
          <p:cNvGraphicFramePr/>
          <p:nvPr/>
        </p:nvGraphicFramePr>
        <p:xfrm>
          <a:off x="144976" y="803218"/>
          <a:ext cx="3000000" cy="3000000"/>
        </p:xfrm>
        <a:graphic>
          <a:graphicData uri="http://schemas.openxmlformats.org/drawingml/2006/table">
            <a:tbl>
              <a:tblPr firstRow="1" bandRow="1">
                <a:noFill/>
                <a:tableStyleId>{F79CB53D-A150-4DF6-8332-AA588B84B08C}</a:tableStyleId>
              </a:tblPr>
              <a:tblGrid>
                <a:gridCol w="1490975">
                  <a:extLst>
                    <a:ext uri="{9D8B030D-6E8A-4147-A177-3AD203B41FA5}">
                      <a16:colId xmlns:a16="http://schemas.microsoft.com/office/drawing/2014/main" val="20000"/>
                    </a:ext>
                  </a:extLst>
                </a:gridCol>
                <a:gridCol w="1460350">
                  <a:extLst>
                    <a:ext uri="{9D8B030D-6E8A-4147-A177-3AD203B41FA5}">
                      <a16:colId xmlns:a16="http://schemas.microsoft.com/office/drawing/2014/main" val="20001"/>
                    </a:ext>
                  </a:extLst>
                </a:gridCol>
                <a:gridCol w="1475675">
                  <a:extLst>
                    <a:ext uri="{9D8B030D-6E8A-4147-A177-3AD203B41FA5}">
                      <a16:colId xmlns:a16="http://schemas.microsoft.com/office/drawing/2014/main" val="20002"/>
                    </a:ext>
                  </a:extLst>
                </a:gridCol>
                <a:gridCol w="1328175">
                  <a:extLst>
                    <a:ext uri="{9D8B030D-6E8A-4147-A177-3AD203B41FA5}">
                      <a16:colId xmlns:a16="http://schemas.microsoft.com/office/drawing/2014/main" val="20003"/>
                    </a:ext>
                  </a:extLst>
                </a:gridCol>
                <a:gridCol w="1713275">
                  <a:extLst>
                    <a:ext uri="{9D8B030D-6E8A-4147-A177-3AD203B41FA5}">
                      <a16:colId xmlns:a16="http://schemas.microsoft.com/office/drawing/2014/main" val="20004"/>
                    </a:ext>
                  </a:extLst>
                </a:gridCol>
                <a:gridCol w="1385600">
                  <a:extLst>
                    <a:ext uri="{9D8B030D-6E8A-4147-A177-3AD203B41FA5}">
                      <a16:colId xmlns:a16="http://schemas.microsoft.com/office/drawing/2014/main" val="20005"/>
                    </a:ext>
                  </a:extLst>
                </a:gridCol>
              </a:tblGrid>
              <a:tr h="942750">
                <a:tc>
                  <a:txBody>
                    <a:bodyPr/>
                    <a:lstStyle/>
                    <a:p>
                      <a:pPr marL="0" marR="0" lvl="0" indent="0" algn="ctr" rtl="0">
                        <a:lnSpc>
                          <a:spcPct val="100000"/>
                        </a:lnSpc>
                        <a:spcBef>
                          <a:spcPts val="0"/>
                        </a:spcBef>
                        <a:spcAft>
                          <a:spcPts val="0"/>
                        </a:spcAft>
                        <a:buClr>
                          <a:srgbClr val="000000"/>
                        </a:buClr>
                        <a:buSzPts val="1000"/>
                        <a:buFont typeface="Arial"/>
                        <a:buNone/>
                      </a:pPr>
                      <a:r>
                        <a:rPr lang="en" sz="1800" u="none" strike="noStrike" cap="none">
                          <a:solidFill>
                            <a:srgbClr val="292929"/>
                          </a:solidFill>
                          <a:latin typeface="Times New Roman"/>
                          <a:ea typeface="Times New Roman"/>
                          <a:cs typeface="Times New Roman"/>
                          <a:sym typeface="Times New Roman"/>
                        </a:rPr>
                        <a:t>Paper</a:t>
                      </a:r>
                      <a:endParaRPr sz="1800" u="none" strike="noStrike" cap="none">
                        <a:solidFill>
                          <a:srgbClr val="292929"/>
                        </a:solidFill>
                        <a:latin typeface="Times New Roman"/>
                        <a:ea typeface="Times New Roman"/>
                        <a:cs typeface="Times New Roman"/>
                        <a:sym typeface="Times New Roman"/>
                      </a:endParaRPr>
                    </a:p>
                  </a:txBody>
                  <a:tcPr marL="91450" marR="91450" marT="45725" marB="45725"/>
                </a:tc>
                <a:tc>
                  <a:txBody>
                    <a:bodyPr/>
                    <a:lstStyle/>
                    <a:p>
                      <a:pPr marL="0" marR="0" lvl="0" indent="0" algn="ctr" rtl="0">
                        <a:lnSpc>
                          <a:spcPct val="100000"/>
                        </a:lnSpc>
                        <a:spcBef>
                          <a:spcPts val="0"/>
                        </a:spcBef>
                        <a:spcAft>
                          <a:spcPts val="0"/>
                        </a:spcAft>
                        <a:buClr>
                          <a:srgbClr val="000000"/>
                        </a:buClr>
                        <a:buSzPts val="1000"/>
                        <a:buFont typeface="Arial"/>
                        <a:buNone/>
                      </a:pPr>
                      <a:r>
                        <a:rPr lang="en" sz="1800">
                          <a:solidFill>
                            <a:srgbClr val="292929"/>
                          </a:solidFill>
                          <a:latin typeface="Times New Roman"/>
                          <a:ea typeface="Times New Roman"/>
                          <a:cs typeface="Times New Roman"/>
                          <a:sym typeface="Times New Roman"/>
                        </a:rPr>
                        <a:t>[1]</a:t>
                      </a:r>
                      <a:endParaRPr sz="1800" u="none" strike="noStrike" cap="none">
                        <a:solidFill>
                          <a:srgbClr val="292929"/>
                        </a:solidFill>
                        <a:latin typeface="Times New Roman"/>
                        <a:ea typeface="Times New Roman"/>
                        <a:cs typeface="Times New Roman"/>
                        <a:sym typeface="Times New Roman"/>
                      </a:endParaRPr>
                    </a:p>
                  </a:txBody>
                  <a:tcPr marL="91450" marR="91450" marT="45725" marB="45725"/>
                </a:tc>
                <a:tc>
                  <a:txBody>
                    <a:bodyPr/>
                    <a:lstStyle/>
                    <a:p>
                      <a:pPr marL="0" lvl="0" indent="0" algn="ctr" rtl="0">
                        <a:spcBef>
                          <a:spcPts val="0"/>
                        </a:spcBef>
                        <a:spcAft>
                          <a:spcPts val="0"/>
                        </a:spcAft>
                        <a:buClr>
                          <a:srgbClr val="000000"/>
                        </a:buClr>
                        <a:buSzPts val="1000"/>
                        <a:buFont typeface="Arial"/>
                        <a:buNone/>
                      </a:pPr>
                      <a:r>
                        <a:rPr lang="en" sz="1800">
                          <a:solidFill>
                            <a:srgbClr val="292929"/>
                          </a:solidFill>
                          <a:latin typeface="Times New Roman"/>
                          <a:ea typeface="Times New Roman"/>
                          <a:cs typeface="Times New Roman"/>
                          <a:sym typeface="Times New Roman"/>
                        </a:rPr>
                        <a:t>[2]</a:t>
                      </a:r>
                      <a:endParaRPr sz="1400" u="none" strike="noStrike" cap="none"/>
                    </a:p>
                  </a:txBody>
                  <a:tcPr marL="91450" marR="91450" marT="45725" marB="45725"/>
                </a:tc>
                <a:tc>
                  <a:txBody>
                    <a:bodyPr/>
                    <a:lstStyle/>
                    <a:p>
                      <a:pPr marL="0" lvl="0" indent="0" algn="ctr" rtl="0">
                        <a:spcBef>
                          <a:spcPts val="0"/>
                        </a:spcBef>
                        <a:spcAft>
                          <a:spcPts val="0"/>
                        </a:spcAft>
                        <a:buClr>
                          <a:srgbClr val="000000"/>
                        </a:buClr>
                        <a:buSzPts val="1000"/>
                        <a:buFont typeface="Arial"/>
                        <a:buNone/>
                      </a:pPr>
                      <a:r>
                        <a:rPr lang="en" sz="1800">
                          <a:solidFill>
                            <a:srgbClr val="292929"/>
                          </a:solidFill>
                          <a:latin typeface="Times New Roman"/>
                          <a:ea typeface="Times New Roman"/>
                          <a:cs typeface="Times New Roman"/>
                          <a:sym typeface="Times New Roman"/>
                        </a:rPr>
                        <a:t>[3]</a:t>
                      </a:r>
                      <a:endParaRPr sz="1000" u="none" strike="noStrike" cap="none">
                        <a:solidFill>
                          <a:schemeClr val="dk1"/>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1000"/>
                        <a:buFont typeface="Arial"/>
                        <a:buNone/>
                      </a:pPr>
                      <a:endParaRPr sz="1000" u="none" strike="noStrike" cap="none">
                        <a:solidFill>
                          <a:schemeClr val="dk1"/>
                        </a:solidFill>
                        <a:latin typeface="Times New Roman"/>
                        <a:ea typeface="Times New Roman"/>
                        <a:cs typeface="Times New Roman"/>
                        <a:sym typeface="Times New Roman"/>
                      </a:endParaRPr>
                    </a:p>
                  </a:txBody>
                  <a:tcPr marL="91450" marR="91450" marT="45725" marB="45725"/>
                </a:tc>
                <a:tc>
                  <a:txBody>
                    <a:bodyPr/>
                    <a:lstStyle/>
                    <a:p>
                      <a:pPr marL="0" lvl="0" indent="0" algn="ctr" rtl="0">
                        <a:spcBef>
                          <a:spcPts val="0"/>
                        </a:spcBef>
                        <a:spcAft>
                          <a:spcPts val="0"/>
                        </a:spcAft>
                        <a:buClr>
                          <a:srgbClr val="000000"/>
                        </a:buClr>
                        <a:buSzPts val="1000"/>
                        <a:buFont typeface="Arial"/>
                        <a:buNone/>
                      </a:pPr>
                      <a:r>
                        <a:rPr lang="en" sz="1800">
                          <a:solidFill>
                            <a:srgbClr val="292929"/>
                          </a:solidFill>
                          <a:latin typeface="Times New Roman"/>
                          <a:ea typeface="Times New Roman"/>
                          <a:cs typeface="Times New Roman"/>
                          <a:sym typeface="Times New Roman"/>
                        </a:rPr>
                        <a:t>[4]</a:t>
                      </a:r>
                      <a:endParaRPr sz="1400" u="none" strike="noStrike" cap="none"/>
                    </a:p>
                    <a:p>
                      <a:pPr marL="0" marR="0" lvl="0" indent="0" algn="ctr" rtl="0">
                        <a:lnSpc>
                          <a:spcPct val="100000"/>
                        </a:lnSpc>
                        <a:spcBef>
                          <a:spcPts val="0"/>
                        </a:spcBef>
                        <a:spcAft>
                          <a:spcPts val="0"/>
                        </a:spcAft>
                        <a:buClr>
                          <a:srgbClr val="000000"/>
                        </a:buClr>
                        <a:buSzPts val="1000"/>
                        <a:buFont typeface="Arial"/>
                        <a:buNone/>
                      </a:pPr>
                      <a:endParaRPr sz="1000" u="none" strike="noStrike" cap="none">
                        <a:solidFill>
                          <a:schemeClr val="dk1"/>
                        </a:solidFill>
                        <a:latin typeface="Times New Roman"/>
                        <a:ea typeface="Times New Roman"/>
                        <a:cs typeface="Times New Roman"/>
                        <a:sym typeface="Times New Roman"/>
                      </a:endParaRPr>
                    </a:p>
                  </a:txBody>
                  <a:tcPr marL="91450" marR="91450" marT="45725" marB="45725"/>
                </a:tc>
                <a:tc>
                  <a:txBody>
                    <a:bodyPr/>
                    <a:lstStyle/>
                    <a:p>
                      <a:pPr marL="0" lvl="0" indent="0" algn="ctr" rtl="0">
                        <a:spcBef>
                          <a:spcPts val="0"/>
                        </a:spcBef>
                        <a:spcAft>
                          <a:spcPts val="0"/>
                        </a:spcAft>
                        <a:buClr>
                          <a:srgbClr val="000000"/>
                        </a:buClr>
                        <a:buSzPts val="1000"/>
                        <a:buFont typeface="Arial"/>
                        <a:buNone/>
                      </a:pPr>
                      <a:r>
                        <a:rPr lang="en" sz="1800">
                          <a:solidFill>
                            <a:srgbClr val="292929"/>
                          </a:solidFill>
                          <a:latin typeface="Times New Roman"/>
                          <a:ea typeface="Times New Roman"/>
                          <a:cs typeface="Times New Roman"/>
                          <a:sym typeface="Times New Roman"/>
                        </a:rPr>
                        <a:t>[5]</a:t>
                      </a:r>
                      <a:endParaRPr sz="1000" u="none" strike="noStrike" cap="none">
                        <a:solidFill>
                          <a:schemeClr val="dk1"/>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1000"/>
                        <a:buFont typeface="Arial"/>
                        <a:buNone/>
                      </a:pPr>
                      <a:endParaRPr sz="1000" u="none" strike="noStrike" cap="none">
                        <a:solidFill>
                          <a:schemeClr val="dk1"/>
                        </a:solidFill>
                        <a:latin typeface="Times New Roman"/>
                        <a:ea typeface="Times New Roman"/>
                        <a:cs typeface="Times New Roman"/>
                        <a:sym typeface="Times New Roman"/>
                      </a:endParaRPr>
                    </a:p>
                  </a:txBody>
                  <a:tcPr marL="91450" marR="91450" marT="45725" marB="45725"/>
                </a:tc>
                <a:extLst>
                  <a:ext uri="{0D108BD9-81ED-4DB2-BD59-A6C34878D82A}">
                    <a16:rowId xmlns:a16="http://schemas.microsoft.com/office/drawing/2014/main" val="10000"/>
                  </a:ext>
                </a:extLst>
              </a:tr>
              <a:tr h="495450">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a:solidFill>
                            <a:srgbClr val="292929"/>
                          </a:solidFill>
                          <a:latin typeface="Times New Roman"/>
                          <a:ea typeface="Times New Roman"/>
                          <a:cs typeface="Times New Roman"/>
                          <a:sym typeface="Times New Roman"/>
                        </a:rPr>
                        <a:t>Types Of Summarization </a:t>
                      </a:r>
                      <a:endParaRPr sz="1400" u="none" strike="noStrike" cap="none">
                        <a:solidFill>
                          <a:srgbClr val="292929"/>
                        </a:solidFill>
                      </a:endParaRPr>
                    </a:p>
                  </a:txBody>
                  <a:tcPr marL="91450" marR="91450" marT="45725" marB="45725"/>
                </a:tc>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a:solidFill>
                            <a:srgbClr val="292929"/>
                          </a:solidFill>
                          <a:latin typeface="Times New Roman"/>
                          <a:ea typeface="Times New Roman"/>
                          <a:cs typeface="Times New Roman"/>
                          <a:sym typeface="Times New Roman"/>
                        </a:rPr>
                        <a:t>Extractive Summarization</a:t>
                      </a:r>
                      <a:endParaRPr sz="1400" u="none" strike="noStrike" cap="none">
                        <a:solidFill>
                          <a:srgbClr val="292929"/>
                        </a:solidFill>
                      </a:endParaRPr>
                    </a:p>
                  </a:txBody>
                  <a:tcPr marL="91450" marR="91450" marT="45725" marB="45725"/>
                </a:tc>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a:solidFill>
                            <a:srgbClr val="292929"/>
                          </a:solidFill>
                          <a:latin typeface="Times New Roman"/>
                          <a:ea typeface="Times New Roman"/>
                          <a:cs typeface="Times New Roman"/>
                          <a:sym typeface="Times New Roman"/>
                        </a:rPr>
                        <a:t>Extractive Summarization</a:t>
                      </a:r>
                      <a:endParaRPr sz="1400" u="none" strike="noStrike" cap="none">
                        <a:solidFill>
                          <a:srgbClr val="292929"/>
                        </a:solidFill>
                      </a:endParaRPr>
                    </a:p>
                  </a:txBody>
                  <a:tcPr marL="91450" marR="91450" marT="45725" marB="45725"/>
                </a:tc>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a:solidFill>
                            <a:srgbClr val="292929"/>
                          </a:solidFill>
                          <a:latin typeface="Times New Roman"/>
                          <a:ea typeface="Times New Roman"/>
                          <a:cs typeface="Times New Roman"/>
                          <a:sym typeface="Times New Roman"/>
                        </a:rPr>
                        <a:t>Extractive Summarization</a:t>
                      </a:r>
                      <a:endParaRPr sz="1400" u="none" strike="noStrike" cap="none">
                        <a:solidFill>
                          <a:srgbClr val="292929"/>
                        </a:solidFill>
                      </a:endParaRPr>
                    </a:p>
                  </a:txBody>
                  <a:tcPr marL="91450" marR="91450" marT="45725" marB="45725"/>
                </a:tc>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a:solidFill>
                            <a:srgbClr val="292929"/>
                          </a:solidFill>
                          <a:latin typeface="Times New Roman"/>
                          <a:ea typeface="Times New Roman"/>
                          <a:cs typeface="Times New Roman"/>
                          <a:sym typeface="Times New Roman"/>
                        </a:rPr>
                        <a:t>Extractive Summarization</a:t>
                      </a:r>
                      <a:endParaRPr sz="1400" u="none" strike="noStrike" cap="none">
                        <a:solidFill>
                          <a:srgbClr val="292929"/>
                        </a:solidFill>
                      </a:endParaRPr>
                    </a:p>
                  </a:txBody>
                  <a:tcPr marL="91450" marR="91450" marT="45725" marB="45725"/>
                </a:tc>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a:solidFill>
                            <a:srgbClr val="292929"/>
                          </a:solidFill>
                          <a:latin typeface="Times New Roman"/>
                          <a:ea typeface="Times New Roman"/>
                          <a:cs typeface="Times New Roman"/>
                          <a:sym typeface="Times New Roman"/>
                        </a:rPr>
                        <a:t>Abstractive Summarization</a:t>
                      </a:r>
                      <a:endParaRPr sz="1400" u="none" strike="noStrike" cap="none">
                        <a:solidFill>
                          <a:srgbClr val="292929"/>
                        </a:solidFill>
                      </a:endParaRPr>
                    </a:p>
                  </a:txBody>
                  <a:tcPr marL="91450" marR="91450" marT="45725" marB="45725"/>
                </a:tc>
                <a:extLst>
                  <a:ext uri="{0D108BD9-81ED-4DB2-BD59-A6C34878D82A}">
                    <a16:rowId xmlns:a16="http://schemas.microsoft.com/office/drawing/2014/main" val="10001"/>
                  </a:ext>
                </a:extLst>
              </a:tr>
              <a:tr h="643775">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a:solidFill>
                            <a:srgbClr val="292929"/>
                          </a:solidFill>
                          <a:latin typeface="Times New Roman"/>
                          <a:ea typeface="Times New Roman"/>
                          <a:cs typeface="Times New Roman"/>
                          <a:sym typeface="Times New Roman"/>
                        </a:rPr>
                        <a:t>Method Used</a:t>
                      </a:r>
                      <a:endParaRPr sz="1400" u="none" strike="noStrike" cap="none">
                        <a:solidFill>
                          <a:srgbClr val="292929"/>
                        </a:solidFill>
                      </a:endParaRPr>
                    </a:p>
                  </a:txBody>
                  <a:tcPr marL="91450" marR="91450" marT="45725" marB="45725"/>
                </a:tc>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a:solidFill>
                            <a:srgbClr val="292929"/>
                          </a:solidFill>
                          <a:latin typeface="Times New Roman"/>
                          <a:ea typeface="Times New Roman"/>
                          <a:cs typeface="Times New Roman"/>
                          <a:sym typeface="Times New Roman"/>
                        </a:rPr>
                        <a:t>Sentence Rating Method</a:t>
                      </a:r>
                      <a:endParaRPr sz="1400" u="none" strike="noStrike" cap="none">
                        <a:solidFill>
                          <a:srgbClr val="292929"/>
                        </a:solidFill>
                      </a:endParaRPr>
                    </a:p>
                  </a:txBody>
                  <a:tcPr marL="91450" marR="91450" marT="45725" marB="45725"/>
                </a:tc>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a:solidFill>
                            <a:srgbClr val="292929"/>
                          </a:solidFill>
                          <a:latin typeface="Times New Roman"/>
                          <a:ea typeface="Times New Roman"/>
                          <a:cs typeface="Times New Roman"/>
                          <a:sym typeface="Times New Roman"/>
                        </a:rPr>
                        <a:t>Fuzzy Logic</a:t>
                      </a:r>
                      <a:endParaRPr sz="1400" u="none" strike="noStrike" cap="none">
                        <a:solidFill>
                          <a:srgbClr val="292929"/>
                        </a:solidFill>
                      </a:endParaRPr>
                    </a:p>
                  </a:txBody>
                  <a:tcPr marL="91450" marR="91450" marT="45725" marB="45725"/>
                </a:tc>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a:solidFill>
                            <a:srgbClr val="292929"/>
                          </a:solidFill>
                          <a:latin typeface="Times New Roman"/>
                          <a:ea typeface="Times New Roman"/>
                          <a:cs typeface="Times New Roman"/>
                          <a:sym typeface="Times New Roman"/>
                        </a:rPr>
                        <a:t>Rule-Based Method</a:t>
                      </a:r>
                      <a:endParaRPr sz="1400" u="none" strike="noStrike" cap="none">
                        <a:solidFill>
                          <a:srgbClr val="292929"/>
                        </a:solidFill>
                      </a:endParaRPr>
                    </a:p>
                  </a:txBody>
                  <a:tcPr marL="91450" marR="91450" marT="45725" marB="45725"/>
                </a:tc>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a:solidFill>
                            <a:srgbClr val="292929"/>
                          </a:solidFill>
                          <a:latin typeface="Times New Roman"/>
                          <a:ea typeface="Times New Roman"/>
                          <a:cs typeface="Times New Roman"/>
                          <a:sym typeface="Times New Roman"/>
                        </a:rPr>
                        <a:t>Semantic Analysis</a:t>
                      </a:r>
                      <a:endParaRPr sz="1400" u="none" strike="noStrike" cap="none">
                        <a:solidFill>
                          <a:srgbClr val="292929"/>
                        </a:solidFill>
                      </a:endParaRPr>
                    </a:p>
                  </a:txBody>
                  <a:tcPr marL="91450" marR="91450" marT="45725" marB="45725"/>
                </a:tc>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a:solidFill>
                            <a:srgbClr val="292929"/>
                          </a:solidFill>
                          <a:latin typeface="Times New Roman"/>
                          <a:ea typeface="Times New Roman"/>
                          <a:cs typeface="Times New Roman"/>
                          <a:sym typeface="Times New Roman"/>
                        </a:rPr>
                        <a:t>Sequence To Sequence bi-directional RNN with LSTM</a:t>
                      </a:r>
                      <a:endParaRPr sz="1400" u="none" strike="noStrike" cap="none">
                        <a:solidFill>
                          <a:srgbClr val="292929"/>
                        </a:solidFill>
                      </a:endParaRPr>
                    </a:p>
                  </a:txBody>
                  <a:tcPr marL="91450" marR="91450" marT="45725" marB="45725"/>
                </a:tc>
                <a:extLst>
                  <a:ext uri="{0D108BD9-81ED-4DB2-BD59-A6C34878D82A}">
                    <a16:rowId xmlns:a16="http://schemas.microsoft.com/office/drawing/2014/main" val="10002"/>
                  </a:ext>
                </a:extLst>
              </a:tr>
              <a:tr h="908300">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a:solidFill>
                            <a:srgbClr val="292929"/>
                          </a:solidFill>
                          <a:latin typeface="Times New Roman"/>
                          <a:ea typeface="Times New Roman"/>
                          <a:cs typeface="Times New Roman"/>
                          <a:sym typeface="Times New Roman"/>
                        </a:rPr>
                        <a:t>Training Model</a:t>
                      </a:r>
                      <a:endParaRPr sz="1400" u="none" strike="noStrike" cap="none">
                        <a:solidFill>
                          <a:srgbClr val="292929"/>
                        </a:solidFill>
                      </a:endParaRPr>
                    </a:p>
                  </a:txBody>
                  <a:tcPr marL="91450" marR="91450" marT="45725" marB="45725"/>
                </a:tc>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a:solidFill>
                            <a:srgbClr val="292929"/>
                          </a:solidFill>
                          <a:latin typeface="Times New Roman"/>
                          <a:ea typeface="Times New Roman"/>
                          <a:cs typeface="Times New Roman"/>
                          <a:sym typeface="Times New Roman"/>
                        </a:rPr>
                        <a:t>Sentence Ranking with Text Rank</a:t>
                      </a:r>
                      <a:endParaRPr sz="1000" u="none" strike="noStrike" cap="none">
                        <a:solidFill>
                          <a:srgbClr val="292929"/>
                        </a:solidFill>
                        <a:latin typeface="Times New Roman"/>
                        <a:ea typeface="Times New Roman"/>
                        <a:cs typeface="Times New Roman"/>
                        <a:sym typeface="Times New Roman"/>
                      </a:endParaRPr>
                    </a:p>
                  </a:txBody>
                  <a:tcPr marL="91450" marR="91450" marT="45725" marB="45725"/>
                </a:tc>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a:solidFill>
                            <a:srgbClr val="292929"/>
                          </a:solidFill>
                          <a:latin typeface="Times New Roman"/>
                          <a:ea typeface="Times New Roman"/>
                          <a:cs typeface="Times New Roman"/>
                          <a:sym typeface="Times New Roman"/>
                        </a:rPr>
                        <a:t>Fuzzy Analysis with Triangular Membership Function</a:t>
                      </a:r>
                      <a:endParaRPr sz="1400" u="none" strike="noStrike" cap="none">
                        <a:solidFill>
                          <a:srgbClr val="292929"/>
                        </a:solidFill>
                      </a:endParaRPr>
                    </a:p>
                  </a:txBody>
                  <a:tcPr marL="91450" marR="91450" marT="45725" marB="45725"/>
                </a:tc>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a:solidFill>
                            <a:srgbClr val="292929"/>
                          </a:solidFill>
                          <a:latin typeface="Times New Roman"/>
                          <a:ea typeface="Times New Roman"/>
                          <a:cs typeface="Times New Roman"/>
                          <a:sym typeface="Times New Roman"/>
                        </a:rPr>
                        <a:t>Rule-Based Summarizer</a:t>
                      </a:r>
                      <a:endParaRPr sz="1000" u="none" strike="noStrike" cap="none">
                        <a:solidFill>
                          <a:srgbClr val="292929"/>
                        </a:solidFill>
                        <a:latin typeface="Times New Roman"/>
                        <a:ea typeface="Times New Roman"/>
                        <a:cs typeface="Times New Roman"/>
                        <a:sym typeface="Times New Roman"/>
                      </a:endParaRPr>
                    </a:p>
                  </a:txBody>
                  <a:tcPr marL="91450" marR="91450" marT="45725" marB="45725"/>
                </a:tc>
                <a:tc>
                  <a:txBody>
                    <a:bodyPr/>
                    <a:lstStyle/>
                    <a:p>
                      <a:pPr marL="228600" marR="0" lvl="0" indent="-228600" algn="ctr" rtl="0">
                        <a:lnSpc>
                          <a:spcPct val="100000"/>
                        </a:lnSpc>
                        <a:spcBef>
                          <a:spcPts val="0"/>
                        </a:spcBef>
                        <a:spcAft>
                          <a:spcPts val="0"/>
                        </a:spcAft>
                        <a:buClr>
                          <a:srgbClr val="292929"/>
                        </a:buClr>
                        <a:buSzPts val="1000"/>
                        <a:buFont typeface="Arial"/>
                        <a:buAutoNum type="arabicPeriod"/>
                      </a:pPr>
                      <a:r>
                        <a:rPr lang="en" sz="1000" u="none" strike="noStrike" cap="none">
                          <a:solidFill>
                            <a:srgbClr val="292929"/>
                          </a:solidFill>
                          <a:latin typeface="Times New Roman"/>
                          <a:ea typeface="Times New Roman"/>
                          <a:cs typeface="Times New Roman"/>
                          <a:sym typeface="Times New Roman"/>
                        </a:rPr>
                        <a:t>Single Document Untrained Approach For Criminal</a:t>
                      </a:r>
                      <a:endParaRPr sz="1400" u="none" strike="noStrike" cap="none">
                        <a:solidFill>
                          <a:srgbClr val="292929"/>
                        </a:solidFill>
                      </a:endParaRPr>
                    </a:p>
                    <a:p>
                      <a:pPr marL="228600" marR="0" lvl="0" indent="-228600" algn="ctr" rtl="0">
                        <a:lnSpc>
                          <a:spcPct val="100000"/>
                        </a:lnSpc>
                        <a:spcBef>
                          <a:spcPts val="0"/>
                        </a:spcBef>
                        <a:spcAft>
                          <a:spcPts val="0"/>
                        </a:spcAft>
                        <a:buClr>
                          <a:srgbClr val="292929"/>
                        </a:buClr>
                        <a:buSzPts val="1000"/>
                        <a:buFont typeface="Arial"/>
                        <a:buAutoNum type="arabicPeriod"/>
                      </a:pPr>
                      <a:r>
                        <a:rPr lang="en" sz="1000" u="none" strike="noStrike" cap="none">
                          <a:solidFill>
                            <a:srgbClr val="292929"/>
                          </a:solidFill>
                          <a:latin typeface="Times New Roman"/>
                          <a:ea typeface="Times New Roman"/>
                          <a:cs typeface="Times New Roman"/>
                          <a:sym typeface="Times New Roman"/>
                        </a:rPr>
                        <a:t>Multi Document Trained Approach For Civil</a:t>
                      </a:r>
                      <a:endParaRPr sz="1400" u="none" strike="noStrike" cap="none">
                        <a:solidFill>
                          <a:srgbClr val="292929"/>
                        </a:solidFill>
                      </a:endParaRPr>
                    </a:p>
                  </a:txBody>
                  <a:tcPr marL="91450" marR="91450" marT="45725" marB="45725"/>
                </a:tc>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a:solidFill>
                            <a:srgbClr val="292929"/>
                          </a:solidFill>
                          <a:latin typeface="Times New Roman"/>
                          <a:ea typeface="Times New Roman"/>
                          <a:cs typeface="Times New Roman"/>
                          <a:sym typeface="Times New Roman"/>
                        </a:rPr>
                        <a:t>Tensorflow 12.1.0</a:t>
                      </a:r>
                      <a:endParaRPr sz="1400" u="none" strike="noStrike" cap="none">
                        <a:solidFill>
                          <a:srgbClr val="292929"/>
                        </a:solidFill>
                      </a:endParaRPr>
                    </a:p>
                  </a:txBody>
                  <a:tcPr marL="91450" marR="91450" marT="45725" marB="45725"/>
                </a:tc>
                <a:extLst>
                  <a:ext uri="{0D108BD9-81ED-4DB2-BD59-A6C34878D82A}">
                    <a16:rowId xmlns:a16="http://schemas.microsoft.com/office/drawing/2014/main" val="10003"/>
                  </a:ext>
                </a:extLst>
              </a:tr>
              <a:tr h="447700">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a:solidFill>
                            <a:srgbClr val="292929"/>
                          </a:solidFill>
                          <a:latin typeface="Times New Roman"/>
                          <a:ea typeface="Times New Roman"/>
                          <a:cs typeface="Times New Roman"/>
                          <a:sym typeface="Times New Roman"/>
                        </a:rPr>
                        <a:t>Dataset</a:t>
                      </a:r>
                      <a:endParaRPr sz="1400" u="none" strike="noStrike" cap="none">
                        <a:solidFill>
                          <a:srgbClr val="292929"/>
                        </a:solidFill>
                      </a:endParaRPr>
                    </a:p>
                  </a:txBody>
                  <a:tcPr marL="91450" marR="91450" marT="45725" marB="45725"/>
                </a:tc>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a:solidFill>
                            <a:srgbClr val="292929"/>
                          </a:solidFill>
                          <a:latin typeface="Times New Roman"/>
                          <a:ea typeface="Times New Roman"/>
                          <a:cs typeface="Times New Roman"/>
                          <a:sym typeface="Times New Roman"/>
                        </a:rPr>
                        <a:t>5 Documents with 20 sentences</a:t>
                      </a:r>
                      <a:endParaRPr sz="1400" u="none" strike="noStrike" cap="none">
                        <a:solidFill>
                          <a:srgbClr val="292929"/>
                        </a:solidFill>
                      </a:endParaRPr>
                    </a:p>
                  </a:txBody>
                  <a:tcPr marL="91450" marR="91450" marT="45725" marB="45725"/>
                </a:tc>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a:solidFill>
                            <a:srgbClr val="292929"/>
                          </a:solidFill>
                          <a:latin typeface="Times New Roman"/>
                          <a:ea typeface="Times New Roman"/>
                          <a:cs typeface="Times New Roman"/>
                          <a:sym typeface="Times New Roman"/>
                        </a:rPr>
                        <a:t>BBC News</a:t>
                      </a:r>
                      <a:endParaRPr sz="1400" u="none" strike="noStrike" cap="none">
                        <a:solidFill>
                          <a:srgbClr val="292929"/>
                        </a:solidFill>
                      </a:endParaRPr>
                    </a:p>
                  </a:txBody>
                  <a:tcPr marL="91450" marR="91450" marT="45725" marB="45725"/>
                </a:tc>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a:solidFill>
                            <a:srgbClr val="292929"/>
                          </a:solidFill>
                          <a:latin typeface="Times New Roman"/>
                          <a:ea typeface="Times New Roman"/>
                          <a:cs typeface="Times New Roman"/>
                          <a:sym typeface="Times New Roman"/>
                        </a:rPr>
                        <a:t>DUC 2002</a:t>
                      </a:r>
                      <a:endParaRPr sz="1400" u="none" strike="noStrike" cap="none">
                        <a:solidFill>
                          <a:srgbClr val="292929"/>
                        </a:solidFill>
                      </a:endParaRPr>
                    </a:p>
                  </a:txBody>
                  <a:tcPr marL="91450" marR="91450" marT="45725" marB="45725"/>
                </a:tc>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a:solidFill>
                            <a:srgbClr val="292929"/>
                          </a:solidFill>
                          <a:latin typeface="Times New Roman"/>
                          <a:ea typeface="Times New Roman"/>
                          <a:cs typeface="Times New Roman"/>
                          <a:sym typeface="Times New Roman"/>
                        </a:rPr>
                        <a:t>District, High and Supreme Court</a:t>
                      </a:r>
                      <a:endParaRPr sz="1400" u="none" strike="noStrike" cap="none">
                        <a:solidFill>
                          <a:srgbClr val="292929"/>
                        </a:solidFill>
                      </a:endParaRPr>
                    </a:p>
                  </a:txBody>
                  <a:tcPr marL="91450" marR="91450" marT="45725" marB="45725"/>
                </a:tc>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a:solidFill>
                            <a:srgbClr val="292929"/>
                          </a:solidFill>
                          <a:latin typeface="Times New Roman"/>
                          <a:ea typeface="Times New Roman"/>
                          <a:cs typeface="Times New Roman"/>
                          <a:sym typeface="Times New Roman"/>
                        </a:rPr>
                        <a:t>Amazon Fine Food Review</a:t>
                      </a:r>
                      <a:endParaRPr sz="1400" u="none" strike="noStrike" cap="none">
                        <a:solidFill>
                          <a:srgbClr val="292929"/>
                        </a:solidFill>
                      </a:endParaRPr>
                    </a:p>
                  </a:txBody>
                  <a:tcPr marL="91450" marR="91450" marT="45725" marB="45725"/>
                </a:tc>
                <a:extLst>
                  <a:ext uri="{0D108BD9-81ED-4DB2-BD59-A6C34878D82A}">
                    <a16:rowId xmlns:a16="http://schemas.microsoft.com/office/drawing/2014/main" val="10004"/>
                  </a:ext>
                </a:extLst>
              </a:tr>
              <a:tr h="447700">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a:solidFill>
                            <a:srgbClr val="292929"/>
                          </a:solidFill>
                          <a:latin typeface="Times New Roman"/>
                          <a:ea typeface="Times New Roman"/>
                          <a:cs typeface="Times New Roman"/>
                          <a:sym typeface="Times New Roman"/>
                        </a:rPr>
                        <a:t>Accuracy</a:t>
                      </a:r>
                      <a:endParaRPr sz="1400" u="none" strike="noStrike" cap="none">
                        <a:solidFill>
                          <a:srgbClr val="292929"/>
                        </a:solidFill>
                      </a:endParaRPr>
                    </a:p>
                  </a:txBody>
                  <a:tcPr marL="91450" marR="91450" marT="45725" marB="45725"/>
                </a:tc>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a:solidFill>
                            <a:srgbClr val="292929"/>
                          </a:solidFill>
                          <a:latin typeface="Times New Roman"/>
                          <a:ea typeface="Times New Roman"/>
                          <a:cs typeface="Times New Roman"/>
                          <a:sym typeface="Times New Roman"/>
                        </a:rPr>
                        <a:t>Low</a:t>
                      </a:r>
                      <a:endParaRPr sz="1400" u="none" strike="noStrike" cap="none">
                        <a:solidFill>
                          <a:srgbClr val="292929"/>
                        </a:solidFill>
                      </a:endParaRPr>
                    </a:p>
                  </a:txBody>
                  <a:tcPr marL="91450" marR="91450" marT="45725" marB="45725"/>
                </a:tc>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a:solidFill>
                            <a:srgbClr val="292929"/>
                          </a:solidFill>
                          <a:latin typeface="Times New Roman"/>
                          <a:ea typeface="Times New Roman"/>
                          <a:cs typeface="Times New Roman"/>
                          <a:sym typeface="Times New Roman"/>
                        </a:rPr>
                        <a:t>Low</a:t>
                      </a:r>
                      <a:endParaRPr sz="1400" u="none" strike="noStrike" cap="none">
                        <a:solidFill>
                          <a:srgbClr val="292929"/>
                        </a:solidFill>
                      </a:endParaRPr>
                    </a:p>
                  </a:txBody>
                  <a:tcPr marL="91450" marR="91450" marT="45725" marB="45725"/>
                </a:tc>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a:solidFill>
                            <a:srgbClr val="292929"/>
                          </a:solidFill>
                          <a:latin typeface="Times New Roman"/>
                          <a:ea typeface="Times New Roman"/>
                          <a:cs typeface="Times New Roman"/>
                          <a:sym typeface="Times New Roman"/>
                        </a:rPr>
                        <a:t>Low</a:t>
                      </a:r>
                      <a:endParaRPr sz="1400" u="none" strike="noStrike" cap="none">
                        <a:solidFill>
                          <a:srgbClr val="292929"/>
                        </a:solidFill>
                      </a:endParaRPr>
                    </a:p>
                  </a:txBody>
                  <a:tcPr marL="91450" marR="91450" marT="45725" marB="45725"/>
                </a:tc>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a:solidFill>
                            <a:srgbClr val="292929"/>
                          </a:solidFill>
                          <a:latin typeface="Times New Roman"/>
                          <a:ea typeface="Times New Roman"/>
                          <a:cs typeface="Times New Roman"/>
                          <a:sym typeface="Times New Roman"/>
                        </a:rPr>
                        <a:t>Low</a:t>
                      </a:r>
                      <a:endParaRPr sz="1400" u="none" strike="noStrike" cap="none">
                        <a:solidFill>
                          <a:srgbClr val="292929"/>
                        </a:solidFill>
                      </a:endParaRPr>
                    </a:p>
                  </a:txBody>
                  <a:tcPr marL="91450" marR="91450" marT="45725" marB="45725"/>
                </a:tc>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a:solidFill>
                            <a:srgbClr val="292929"/>
                          </a:solidFill>
                          <a:latin typeface="Times New Roman"/>
                          <a:ea typeface="Times New Roman"/>
                          <a:cs typeface="Times New Roman"/>
                          <a:sym typeface="Times New Roman"/>
                        </a:rPr>
                        <a:t>High</a:t>
                      </a:r>
                      <a:endParaRPr sz="1400" u="none" strike="noStrike" cap="none">
                        <a:solidFill>
                          <a:srgbClr val="292929"/>
                        </a:solidFill>
                      </a:endParaRPr>
                    </a:p>
                  </a:txBody>
                  <a:tcPr marL="91450" marR="91450" marT="45725" marB="45725"/>
                </a:tc>
                <a:extLst>
                  <a:ext uri="{0D108BD9-81ED-4DB2-BD59-A6C34878D82A}">
                    <a16:rowId xmlns:a16="http://schemas.microsoft.com/office/drawing/2014/main" val="10005"/>
                  </a:ext>
                </a:extLst>
              </a:tr>
            </a:tbl>
          </a:graphicData>
        </a:graphic>
      </p:graphicFrame>
      <p:sp>
        <p:nvSpPr>
          <p:cNvPr id="162" name="Google Shape;162;p14"/>
          <p:cNvSpPr txBox="1"/>
          <p:nvPr/>
        </p:nvSpPr>
        <p:spPr>
          <a:xfrm>
            <a:off x="1705025" y="170500"/>
            <a:ext cx="5797200" cy="627900"/>
          </a:xfrm>
          <a:prstGeom prst="rect">
            <a:avLst/>
          </a:prstGeom>
          <a:noFill/>
          <a:ln>
            <a:noFill/>
          </a:ln>
        </p:spPr>
        <p:txBody>
          <a:bodyPr spcFirstLastPara="1" wrap="square" lIns="91425" tIns="91425" rIns="91425" bIns="91425" anchor="t" anchorCtr="0">
            <a:spAutoFit/>
          </a:bodyPr>
          <a:lstStyle/>
          <a:p>
            <a:pPr marL="0" lvl="0" indent="0" algn="ctr" rtl="0">
              <a:lnSpc>
                <a:spcPct val="90000"/>
              </a:lnSpc>
              <a:spcBef>
                <a:spcPts val="0"/>
              </a:spcBef>
              <a:spcAft>
                <a:spcPts val="0"/>
              </a:spcAft>
              <a:buClr>
                <a:srgbClr val="000000"/>
              </a:buClr>
              <a:buSzPts val="3200"/>
              <a:buFont typeface="Arial"/>
              <a:buNone/>
            </a:pPr>
            <a:r>
              <a:rPr lang="en" sz="3200" b="1">
                <a:solidFill>
                  <a:srgbClr val="31343C"/>
                </a:solidFill>
                <a:latin typeface="Times New Roman"/>
                <a:ea typeface="Times New Roman"/>
                <a:cs typeface="Times New Roman"/>
                <a:sym typeface="Times New Roman"/>
              </a:rPr>
              <a:t>Comparative Study</a:t>
            </a:r>
            <a:endParaRPr>
              <a:latin typeface="Inria Sans Light"/>
              <a:ea typeface="Inria Sans Light"/>
              <a:cs typeface="Inria Sans Light"/>
              <a:sym typeface="Inria Sans Light"/>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17"/>
          <p:cNvSpPr txBox="1"/>
          <p:nvPr/>
        </p:nvSpPr>
        <p:spPr>
          <a:xfrm>
            <a:off x="-53575" y="173625"/>
            <a:ext cx="9144000" cy="6771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3200"/>
              <a:buFont typeface="Arial"/>
              <a:buNone/>
            </a:pPr>
            <a:r>
              <a:rPr lang="en" sz="3200" b="0" i="0" u="none" strike="noStrike" cap="none">
                <a:solidFill>
                  <a:schemeClr val="dk1"/>
                </a:solidFill>
                <a:latin typeface="Arial"/>
                <a:ea typeface="Arial"/>
                <a:cs typeface="Arial"/>
                <a:sym typeface="Arial"/>
              </a:rPr>
              <a:t>Project Implementation Flow</a:t>
            </a:r>
            <a:endParaRPr sz="1400" b="0" i="0" u="none" strike="noStrike" cap="none">
              <a:solidFill>
                <a:srgbClr val="000000"/>
              </a:solidFill>
              <a:latin typeface="Arial"/>
              <a:ea typeface="Arial"/>
              <a:cs typeface="Arial"/>
              <a:sym typeface="Arial"/>
            </a:endParaRPr>
          </a:p>
        </p:txBody>
      </p:sp>
      <p:sp>
        <p:nvSpPr>
          <p:cNvPr id="168" name="Google Shape;168;p17"/>
          <p:cNvSpPr/>
          <p:nvPr/>
        </p:nvSpPr>
        <p:spPr>
          <a:xfrm>
            <a:off x="1725475" y="2980352"/>
            <a:ext cx="1005600" cy="369300"/>
          </a:xfrm>
          <a:prstGeom prst="rect">
            <a:avLst/>
          </a:prstGeom>
          <a:solidFill>
            <a:srgbClr val="EDE8E5"/>
          </a:solidFill>
          <a:ln w="25400" cap="flat" cmpd="sng">
            <a:solidFill>
              <a:srgbClr val="7C838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 sz="1800" b="0" i="0" u="none" strike="noStrike" cap="none">
                <a:solidFill>
                  <a:srgbClr val="E30000"/>
                </a:solidFill>
                <a:latin typeface="Arial"/>
                <a:ea typeface="Arial"/>
                <a:cs typeface="Arial"/>
                <a:sym typeface="Arial"/>
              </a:rPr>
              <a:t>Audio </a:t>
            </a:r>
            <a:endParaRPr sz="1400" b="0" i="0" u="none" strike="noStrike" cap="none">
              <a:solidFill>
                <a:srgbClr val="000000"/>
              </a:solidFill>
              <a:latin typeface="Arial"/>
              <a:ea typeface="Arial"/>
              <a:cs typeface="Arial"/>
              <a:sym typeface="Arial"/>
            </a:endParaRPr>
          </a:p>
        </p:txBody>
      </p:sp>
      <p:sp>
        <p:nvSpPr>
          <p:cNvPr id="169" name="Google Shape;169;p17"/>
          <p:cNvSpPr/>
          <p:nvPr/>
        </p:nvSpPr>
        <p:spPr>
          <a:xfrm>
            <a:off x="3630100" y="2074225"/>
            <a:ext cx="1402200" cy="369300"/>
          </a:xfrm>
          <a:prstGeom prst="rect">
            <a:avLst/>
          </a:prstGeom>
          <a:solidFill>
            <a:srgbClr val="EDE8E5"/>
          </a:solidFill>
          <a:ln w="25400" cap="flat" cmpd="sng">
            <a:solidFill>
              <a:srgbClr val="7C8386"/>
            </a:solidFill>
            <a:prstDash val="solid"/>
            <a:round/>
            <a:headEnd type="none" w="sm" len="sm"/>
            <a:tailEnd type="none" w="sm" len="sm"/>
          </a:ln>
        </p:spPr>
        <p:txBody>
          <a:bodyPr spcFirstLastPara="1" wrap="square" lIns="91425" tIns="45700" rIns="91425" bIns="45700" anchor="ctr" anchorCtr="0">
            <a:noAutofit/>
          </a:bodyPr>
          <a:lstStyle/>
          <a:p>
            <a:pPr marL="0" lvl="0" indent="0" algn="ctr" rtl="0">
              <a:spcBef>
                <a:spcPts val="0"/>
              </a:spcBef>
              <a:spcAft>
                <a:spcPts val="0"/>
              </a:spcAft>
              <a:buClr>
                <a:srgbClr val="000000"/>
              </a:buClr>
              <a:buSzPts val="1800"/>
              <a:buFont typeface="Arial"/>
              <a:buNone/>
            </a:pPr>
            <a:r>
              <a:rPr lang="en" sz="1800">
                <a:solidFill>
                  <a:srgbClr val="E30000"/>
                </a:solidFill>
              </a:rPr>
              <a:t>Document</a:t>
            </a:r>
            <a:endParaRPr/>
          </a:p>
        </p:txBody>
      </p:sp>
      <p:sp>
        <p:nvSpPr>
          <p:cNvPr id="170" name="Google Shape;170;p17"/>
          <p:cNvSpPr/>
          <p:nvPr/>
        </p:nvSpPr>
        <p:spPr>
          <a:xfrm>
            <a:off x="3828397" y="2974349"/>
            <a:ext cx="1005600" cy="381300"/>
          </a:xfrm>
          <a:prstGeom prst="rect">
            <a:avLst/>
          </a:prstGeom>
          <a:solidFill>
            <a:srgbClr val="EDE8E5"/>
          </a:solidFill>
          <a:ln w="25400" cap="flat" cmpd="sng">
            <a:solidFill>
              <a:srgbClr val="7C838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 sz="1800" b="0" i="0" u="none" strike="noStrike" cap="none">
                <a:solidFill>
                  <a:srgbClr val="E30000"/>
                </a:solidFill>
                <a:latin typeface="Arial"/>
                <a:ea typeface="Arial"/>
                <a:cs typeface="Arial"/>
                <a:sym typeface="Arial"/>
              </a:rPr>
              <a:t>Text</a:t>
            </a:r>
            <a:endParaRPr sz="1400" b="0" i="0" u="none" strike="noStrike" cap="none">
              <a:solidFill>
                <a:srgbClr val="000000"/>
              </a:solidFill>
              <a:latin typeface="Arial"/>
              <a:ea typeface="Arial"/>
              <a:cs typeface="Arial"/>
              <a:sym typeface="Arial"/>
            </a:endParaRPr>
          </a:p>
        </p:txBody>
      </p:sp>
      <p:cxnSp>
        <p:nvCxnSpPr>
          <p:cNvPr id="171" name="Google Shape;171;p17"/>
          <p:cNvCxnSpPr>
            <a:stCxn id="169" idx="2"/>
          </p:cNvCxnSpPr>
          <p:nvPr/>
        </p:nvCxnSpPr>
        <p:spPr>
          <a:xfrm>
            <a:off x="4331200" y="2443525"/>
            <a:ext cx="8700" cy="524100"/>
          </a:xfrm>
          <a:prstGeom prst="straightConnector1">
            <a:avLst/>
          </a:prstGeom>
          <a:noFill/>
          <a:ln w="38100" cap="flat" cmpd="sng">
            <a:solidFill>
              <a:schemeClr val="dk1"/>
            </a:solidFill>
            <a:prstDash val="solid"/>
            <a:round/>
            <a:headEnd type="none" w="sm" len="sm"/>
            <a:tailEnd type="stealth" w="med" len="med"/>
          </a:ln>
          <a:effectLst>
            <a:outerShdw blurRad="40000" dist="23000" dir="5400000" rotWithShape="0">
              <a:srgbClr val="000000">
                <a:alpha val="34117"/>
              </a:srgbClr>
            </a:outerShdw>
          </a:effectLst>
        </p:spPr>
      </p:cxnSp>
      <p:cxnSp>
        <p:nvCxnSpPr>
          <p:cNvPr id="172" name="Google Shape;172;p17"/>
          <p:cNvCxnSpPr>
            <a:stCxn id="170" idx="2"/>
            <a:endCxn id="173" idx="0"/>
          </p:cNvCxnSpPr>
          <p:nvPr/>
        </p:nvCxnSpPr>
        <p:spPr>
          <a:xfrm>
            <a:off x="4331197" y="3355649"/>
            <a:ext cx="0" cy="595500"/>
          </a:xfrm>
          <a:prstGeom prst="straightConnector1">
            <a:avLst/>
          </a:prstGeom>
          <a:noFill/>
          <a:ln w="38100" cap="flat" cmpd="sng">
            <a:solidFill>
              <a:srgbClr val="424650"/>
            </a:solidFill>
            <a:prstDash val="solid"/>
            <a:round/>
            <a:headEnd type="none" w="sm" len="sm"/>
            <a:tailEnd type="stealth" w="med" len="med"/>
          </a:ln>
          <a:effectLst>
            <a:outerShdw blurRad="40000" dist="23000" dir="5400000" rotWithShape="0">
              <a:srgbClr val="000000">
                <a:alpha val="34117"/>
              </a:srgbClr>
            </a:outerShdw>
          </a:effectLst>
        </p:spPr>
      </p:cxnSp>
      <p:sp>
        <p:nvSpPr>
          <p:cNvPr id="173" name="Google Shape;173;p17"/>
          <p:cNvSpPr/>
          <p:nvPr/>
        </p:nvSpPr>
        <p:spPr>
          <a:xfrm>
            <a:off x="3121457" y="3951133"/>
            <a:ext cx="2419500" cy="403800"/>
          </a:xfrm>
          <a:prstGeom prst="rect">
            <a:avLst/>
          </a:prstGeom>
          <a:solidFill>
            <a:srgbClr val="EDE8E5"/>
          </a:solidFill>
          <a:ln w="25400" cap="flat" cmpd="sng">
            <a:solidFill>
              <a:srgbClr val="7C838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 sz="1800" b="0" i="0" u="none" strike="noStrike" cap="none">
                <a:solidFill>
                  <a:srgbClr val="E30000"/>
                </a:solidFill>
                <a:latin typeface="Arial"/>
                <a:ea typeface="Arial"/>
                <a:cs typeface="Arial"/>
                <a:sym typeface="Arial"/>
              </a:rPr>
              <a:t>Summarized Text</a:t>
            </a:r>
            <a:endParaRPr sz="1400" b="0" i="0" u="none" strike="noStrike" cap="none">
              <a:solidFill>
                <a:srgbClr val="000000"/>
              </a:solidFill>
              <a:latin typeface="Arial"/>
              <a:ea typeface="Arial"/>
              <a:cs typeface="Arial"/>
              <a:sym typeface="Arial"/>
            </a:endParaRPr>
          </a:p>
        </p:txBody>
      </p:sp>
      <p:cxnSp>
        <p:nvCxnSpPr>
          <p:cNvPr id="174" name="Google Shape;174;p17"/>
          <p:cNvCxnSpPr>
            <a:stCxn id="168" idx="3"/>
            <a:endCxn id="170" idx="1"/>
          </p:cNvCxnSpPr>
          <p:nvPr/>
        </p:nvCxnSpPr>
        <p:spPr>
          <a:xfrm>
            <a:off x="2731075" y="3165002"/>
            <a:ext cx="1097400" cy="0"/>
          </a:xfrm>
          <a:prstGeom prst="straightConnector1">
            <a:avLst/>
          </a:prstGeom>
          <a:noFill/>
          <a:ln w="38100" cap="flat" cmpd="sng">
            <a:solidFill>
              <a:schemeClr val="dk1"/>
            </a:solidFill>
            <a:prstDash val="solid"/>
            <a:round/>
            <a:headEnd type="none" w="sm" len="sm"/>
            <a:tailEnd type="stealth" w="med" len="med"/>
          </a:ln>
          <a:effectLst>
            <a:outerShdw blurRad="40000" dist="23000" dir="5400000" rotWithShape="0">
              <a:srgbClr val="000000">
                <a:alpha val="34117"/>
              </a:srgbClr>
            </a:outerShdw>
          </a:effectLst>
        </p:spPr>
      </p:cxnSp>
      <p:sp>
        <p:nvSpPr>
          <p:cNvPr id="175" name="Google Shape;175;p17"/>
          <p:cNvSpPr txBox="1"/>
          <p:nvPr/>
        </p:nvSpPr>
        <p:spPr>
          <a:xfrm>
            <a:off x="6223734" y="3182872"/>
            <a:ext cx="2381400" cy="3693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n" sz="1800" b="0" i="0" u="sng" strike="noStrike" cap="none">
                <a:solidFill>
                  <a:srgbClr val="424650"/>
                </a:solidFill>
                <a:latin typeface="Arial"/>
                <a:ea typeface="Arial"/>
                <a:cs typeface="Arial"/>
                <a:sym typeface="Arial"/>
              </a:rPr>
              <a:t>Additional Feature</a:t>
            </a:r>
            <a:endParaRPr sz="1400" b="0" i="0" u="none" strike="noStrike" cap="none">
              <a:solidFill>
                <a:srgbClr val="000000"/>
              </a:solidFill>
              <a:latin typeface="Arial"/>
              <a:ea typeface="Arial"/>
              <a:cs typeface="Arial"/>
              <a:sym typeface="Arial"/>
            </a:endParaRPr>
          </a:p>
        </p:txBody>
      </p:sp>
      <p:sp>
        <p:nvSpPr>
          <p:cNvPr id="176" name="Google Shape;176;p17"/>
          <p:cNvSpPr/>
          <p:nvPr/>
        </p:nvSpPr>
        <p:spPr>
          <a:xfrm>
            <a:off x="6385753" y="3746371"/>
            <a:ext cx="2164500" cy="813300"/>
          </a:xfrm>
          <a:prstGeom prst="rect">
            <a:avLst/>
          </a:prstGeom>
          <a:gradFill>
            <a:gsLst>
              <a:gs pos="0">
                <a:srgbClr val="E6CEBF"/>
              </a:gs>
              <a:gs pos="35000">
                <a:srgbClr val="EDDAD1"/>
              </a:gs>
              <a:gs pos="100000">
                <a:srgbClr val="F7F0ED"/>
              </a:gs>
            </a:gsLst>
            <a:lin ang="16200038" scaled="0"/>
          </a:gradFill>
          <a:ln w="9525" cap="flat" cmpd="sng">
            <a:solidFill>
              <a:srgbClr val="A58D7E"/>
            </a:solidFill>
            <a:prstDash val="solid"/>
            <a:round/>
            <a:headEnd type="none" w="sm" len="sm"/>
            <a:tailEnd type="none" w="sm" len="sm"/>
          </a:ln>
          <a:effectLst>
            <a:outerShdw blurRad="40000" dist="20000" dir="5400000" rotWithShape="0">
              <a:srgbClr val="000000">
                <a:alpha val="37254"/>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 sz="1800" b="0" i="0" u="none" strike="noStrike" cap="none">
                <a:solidFill>
                  <a:srgbClr val="424650"/>
                </a:solidFill>
                <a:latin typeface="Arial"/>
                <a:ea typeface="Arial"/>
                <a:cs typeface="Arial"/>
                <a:sym typeface="Arial"/>
              </a:rPr>
              <a:t>Further summary can be converted to speech </a:t>
            </a:r>
            <a:endParaRPr sz="1400" b="0" i="0" u="none" strike="noStrike" cap="none">
              <a:solidFill>
                <a:srgbClr val="000000"/>
              </a:solidFill>
              <a:latin typeface="Arial"/>
              <a:ea typeface="Arial"/>
              <a:cs typeface="Arial"/>
              <a:sym typeface="Arial"/>
            </a:endParaRPr>
          </a:p>
        </p:txBody>
      </p:sp>
      <p:cxnSp>
        <p:nvCxnSpPr>
          <p:cNvPr id="177" name="Google Shape;177;p17"/>
          <p:cNvCxnSpPr>
            <a:stCxn id="173" idx="3"/>
          </p:cNvCxnSpPr>
          <p:nvPr/>
        </p:nvCxnSpPr>
        <p:spPr>
          <a:xfrm>
            <a:off x="5540957" y="4153033"/>
            <a:ext cx="844800" cy="0"/>
          </a:xfrm>
          <a:prstGeom prst="straightConnector1">
            <a:avLst/>
          </a:prstGeom>
          <a:noFill/>
          <a:ln w="25400" cap="flat" cmpd="sng">
            <a:solidFill>
              <a:srgbClr val="424650"/>
            </a:solidFill>
            <a:prstDash val="solid"/>
            <a:round/>
            <a:headEnd type="none" w="sm" len="sm"/>
            <a:tailEnd type="triangle" w="med" len="med"/>
          </a:ln>
          <a:effectLst>
            <a:outerShdw blurRad="40000" dist="20000" dir="5400000" rotWithShape="0">
              <a:srgbClr val="000000">
                <a:alpha val="37254"/>
              </a:srgbClr>
            </a:outerShdw>
          </a:effectLst>
        </p:spPr>
      </p:cxnSp>
      <p:sp>
        <p:nvSpPr>
          <p:cNvPr id="178" name="Google Shape;178;p17"/>
          <p:cNvSpPr txBox="1"/>
          <p:nvPr/>
        </p:nvSpPr>
        <p:spPr>
          <a:xfrm>
            <a:off x="1468496" y="47545"/>
            <a:ext cx="6099900" cy="585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200"/>
              <a:buFont typeface="Arial"/>
              <a:buNone/>
            </a:pPr>
            <a:r>
              <a:rPr lang="en" sz="3200" b="0" i="0" u="none" strike="noStrike" cap="none">
                <a:solidFill>
                  <a:srgbClr val="424650"/>
                </a:solidFill>
                <a:latin typeface="Arial"/>
                <a:ea typeface="Arial"/>
                <a:cs typeface="Arial"/>
                <a:sym typeface="Arial"/>
              </a:rPr>
              <a:t>  </a:t>
            </a:r>
            <a:endParaRPr sz="1400" b="0" i="0" u="none" strike="noStrike" cap="none">
              <a:solidFill>
                <a:srgbClr val="000000"/>
              </a:solidFill>
              <a:latin typeface="Arial"/>
              <a:ea typeface="Arial"/>
              <a:cs typeface="Arial"/>
              <a:sym typeface="Arial"/>
            </a:endParaRPr>
          </a:p>
        </p:txBody>
      </p:sp>
      <p:sp>
        <p:nvSpPr>
          <p:cNvPr id="179" name="Google Shape;179;p17"/>
          <p:cNvSpPr txBox="1"/>
          <p:nvPr/>
        </p:nvSpPr>
        <p:spPr>
          <a:xfrm>
            <a:off x="8541713" y="4718356"/>
            <a:ext cx="548700" cy="3936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chemeClr val="dk2"/>
                </a:solidFill>
                <a:latin typeface="Arial"/>
                <a:ea typeface="Arial"/>
                <a:cs typeface="Arial"/>
                <a:sym typeface="Arial"/>
              </a:rPr>
              <a:t>1</a:t>
            </a:r>
            <a:r>
              <a:rPr lang="en">
                <a:solidFill>
                  <a:schemeClr val="dk2"/>
                </a:solidFill>
              </a:rPr>
              <a:t>5</a:t>
            </a:r>
            <a:endParaRPr sz="1400" b="0" i="0" u="none" strike="noStrike" cap="none">
              <a:solidFill>
                <a:schemeClr val="dk2"/>
              </a:solidFill>
              <a:latin typeface="Arial"/>
              <a:ea typeface="Arial"/>
              <a:cs typeface="Arial"/>
              <a:sym typeface="Arial"/>
            </a:endParaRPr>
          </a:p>
        </p:txBody>
      </p:sp>
      <p:sp>
        <p:nvSpPr>
          <p:cNvPr id="180" name="Google Shape;180;p17"/>
          <p:cNvSpPr/>
          <p:nvPr/>
        </p:nvSpPr>
        <p:spPr>
          <a:xfrm>
            <a:off x="2731100" y="1216477"/>
            <a:ext cx="1005600" cy="369300"/>
          </a:xfrm>
          <a:prstGeom prst="rect">
            <a:avLst/>
          </a:prstGeom>
          <a:solidFill>
            <a:srgbClr val="EDE8E5"/>
          </a:solidFill>
          <a:ln w="25400" cap="flat" cmpd="sng">
            <a:solidFill>
              <a:srgbClr val="7C8386"/>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r>
              <a:rPr lang="en" sz="1800">
                <a:solidFill>
                  <a:srgbClr val="E30000"/>
                </a:solidFill>
              </a:rPr>
              <a:t>  Input</a:t>
            </a:r>
            <a:endParaRPr sz="1800">
              <a:solidFill>
                <a:srgbClr val="E30000"/>
              </a:solidFill>
            </a:endParaRPr>
          </a:p>
        </p:txBody>
      </p:sp>
      <p:sp>
        <p:nvSpPr>
          <p:cNvPr id="181" name="Google Shape;181;p17"/>
          <p:cNvSpPr txBox="1"/>
          <p:nvPr/>
        </p:nvSpPr>
        <p:spPr>
          <a:xfrm>
            <a:off x="4595400" y="1401100"/>
            <a:ext cx="34305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u="sng">
                <a:latin typeface="Inria Sans Light"/>
                <a:ea typeface="Inria Sans Light"/>
                <a:cs typeface="Inria Sans Light"/>
                <a:sym typeface="Inria Sans Light"/>
              </a:rPr>
              <a:t>User can select any one of the methods for input: Audio or Document</a:t>
            </a:r>
            <a:endParaRPr u="sng">
              <a:latin typeface="Inria Sans Light"/>
              <a:ea typeface="Inria Sans Light"/>
              <a:cs typeface="Inria Sans Light"/>
              <a:sym typeface="Inria Sans Light"/>
            </a:endParaRPr>
          </a:p>
        </p:txBody>
      </p:sp>
      <p:cxnSp>
        <p:nvCxnSpPr>
          <p:cNvPr id="182" name="Google Shape;182;p17"/>
          <p:cNvCxnSpPr>
            <a:stCxn id="168" idx="0"/>
            <a:endCxn id="180" idx="1"/>
          </p:cNvCxnSpPr>
          <p:nvPr/>
        </p:nvCxnSpPr>
        <p:spPr>
          <a:xfrm rot="-5400000">
            <a:off x="1690075" y="1939352"/>
            <a:ext cx="1579200" cy="502800"/>
          </a:xfrm>
          <a:prstGeom prst="bentConnector2">
            <a:avLst/>
          </a:prstGeom>
          <a:noFill/>
          <a:ln w="38100" cap="flat" cmpd="sng">
            <a:solidFill>
              <a:schemeClr val="dk1"/>
            </a:solidFill>
            <a:prstDash val="solid"/>
            <a:round/>
            <a:headEnd type="triangle" w="med" len="med"/>
            <a:tailEnd type="none" w="med" len="med"/>
          </a:ln>
        </p:spPr>
      </p:cxnSp>
      <p:cxnSp>
        <p:nvCxnSpPr>
          <p:cNvPr id="183" name="Google Shape;183;p17"/>
          <p:cNvCxnSpPr>
            <a:stCxn id="169" idx="0"/>
            <a:endCxn id="180" idx="3"/>
          </p:cNvCxnSpPr>
          <p:nvPr/>
        </p:nvCxnSpPr>
        <p:spPr>
          <a:xfrm rot="5400000" flipH="1">
            <a:off x="3697300" y="1440325"/>
            <a:ext cx="673200" cy="594600"/>
          </a:xfrm>
          <a:prstGeom prst="bentConnector2">
            <a:avLst/>
          </a:prstGeom>
          <a:noFill/>
          <a:ln w="38100" cap="flat" cmpd="sng">
            <a:solidFill>
              <a:schemeClr val="dk1"/>
            </a:solidFill>
            <a:prstDash val="solid"/>
            <a:round/>
            <a:headEnd type="triangle" w="med" len="med"/>
            <a:tailEnd type="none" w="med" len="med"/>
          </a:ln>
        </p:spPr>
      </p:cxnSp>
      <p:sp>
        <p:nvSpPr>
          <p:cNvPr id="184" name="Google Shape;184;p17"/>
          <p:cNvSpPr txBox="1"/>
          <p:nvPr/>
        </p:nvSpPr>
        <p:spPr>
          <a:xfrm>
            <a:off x="2532700" y="2175800"/>
            <a:ext cx="1097400" cy="1185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a:latin typeface="Inria Sans Light"/>
                <a:ea typeface="Inria Sans Light"/>
                <a:cs typeface="Inria Sans Light"/>
                <a:sym typeface="Inria Sans Light"/>
              </a:rPr>
              <a:t>Using P</a:t>
            </a:r>
            <a:r>
              <a:rPr lang="en" sz="1000">
                <a:solidFill>
                  <a:srgbClr val="292929"/>
                </a:solidFill>
                <a:latin typeface="Inria Sans"/>
                <a:ea typeface="Inria Sans"/>
                <a:cs typeface="Inria Sans"/>
                <a:sym typeface="Inria Sans"/>
              </a:rPr>
              <a:t>ython Speech Recognition/</a:t>
            </a:r>
            <a:r>
              <a:rPr lang="en" sz="1000">
                <a:solidFill>
                  <a:srgbClr val="292929"/>
                </a:solidFill>
                <a:latin typeface="Inria Sans Light"/>
                <a:ea typeface="Inria Sans Light"/>
                <a:cs typeface="Inria Sans Light"/>
                <a:sym typeface="Inria Sans Light"/>
              </a:rPr>
              <a:t> </a:t>
            </a:r>
            <a:r>
              <a:rPr lang="en" sz="1000">
                <a:solidFill>
                  <a:srgbClr val="292929"/>
                </a:solidFill>
                <a:latin typeface="Inria Sans"/>
                <a:ea typeface="Inria Sans"/>
                <a:cs typeface="Inria Sans"/>
                <a:sym typeface="Inria Sans"/>
              </a:rPr>
              <a:t>Google Speech To Text API </a:t>
            </a:r>
            <a:endParaRPr sz="1000">
              <a:solidFill>
                <a:schemeClr val="dk1"/>
              </a:solidFill>
              <a:latin typeface="Inria Sans Light"/>
              <a:ea typeface="Inria Sans Light"/>
              <a:cs typeface="Inria Sans Light"/>
              <a:sym typeface="Inria Sans Light"/>
            </a:endParaRPr>
          </a:p>
          <a:p>
            <a:pPr marL="0" lvl="0" indent="0" algn="ctr" rtl="0">
              <a:spcBef>
                <a:spcPts val="0"/>
              </a:spcBef>
              <a:spcAft>
                <a:spcPts val="0"/>
              </a:spcAft>
              <a:buNone/>
            </a:pPr>
            <a:endParaRPr sz="1500">
              <a:latin typeface="Inria Sans Light"/>
              <a:ea typeface="Inria Sans Light"/>
              <a:cs typeface="Inria Sans Light"/>
              <a:sym typeface="Inria Sans Light"/>
            </a:endParaRPr>
          </a:p>
        </p:txBody>
      </p:sp>
      <p:sp>
        <p:nvSpPr>
          <p:cNvPr id="185" name="Google Shape;185;p17"/>
          <p:cNvSpPr txBox="1"/>
          <p:nvPr/>
        </p:nvSpPr>
        <p:spPr>
          <a:xfrm>
            <a:off x="4518447" y="2508850"/>
            <a:ext cx="14022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Inria Sans Light"/>
                <a:ea typeface="Inria Sans Light"/>
                <a:cs typeface="Inria Sans Light"/>
                <a:sym typeface="Inria Sans Light"/>
              </a:rPr>
              <a:t>Text Extraction</a:t>
            </a:r>
            <a:endParaRPr>
              <a:latin typeface="Inria Sans Light"/>
              <a:ea typeface="Inria Sans Light"/>
              <a:cs typeface="Inria Sans Light"/>
              <a:sym typeface="Inria Sans Light"/>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5CAF76-0943-4C4A-8312-6DF16F8A35CB}"/>
              </a:ext>
            </a:extLst>
          </p:cNvPr>
          <p:cNvSpPr>
            <a:spLocks noGrp="1"/>
          </p:cNvSpPr>
          <p:nvPr>
            <p:ph type="ctrTitle"/>
          </p:nvPr>
        </p:nvSpPr>
        <p:spPr/>
        <p:txBody>
          <a:bodyPr/>
          <a:lstStyle/>
          <a:p>
            <a:r>
              <a:rPr lang="en-IN" dirty="0"/>
              <a:t>Implementation</a:t>
            </a:r>
          </a:p>
        </p:txBody>
      </p:sp>
    </p:spTree>
    <p:extLst>
      <p:ext uri="{BB962C8B-B14F-4D97-AF65-F5344CB8AC3E}">
        <p14:creationId xmlns:p14="http://schemas.microsoft.com/office/powerpoint/2010/main" val="2524827204"/>
      </p:ext>
    </p:extLst>
  </p:cSld>
  <p:clrMapOvr>
    <a:masterClrMapping/>
  </p:clrMapOvr>
  <p:transition>
    <p:fade thruBlk="1"/>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25D6C4-483C-4CA0-A019-3071CA7AEBBE}"/>
              </a:ext>
            </a:extLst>
          </p:cNvPr>
          <p:cNvSpPr>
            <a:spLocks noGrp="1"/>
          </p:cNvSpPr>
          <p:nvPr>
            <p:ph type="ctrTitle"/>
          </p:nvPr>
        </p:nvSpPr>
        <p:spPr>
          <a:xfrm>
            <a:off x="0" y="295953"/>
            <a:ext cx="9144000" cy="646800"/>
          </a:xfrm>
        </p:spPr>
        <p:txBody>
          <a:bodyPr/>
          <a:lstStyle/>
          <a:p>
            <a:pPr algn="ctr"/>
            <a:r>
              <a:rPr lang="en-IN" dirty="0"/>
              <a:t>Speech To Text</a:t>
            </a:r>
          </a:p>
        </p:txBody>
      </p:sp>
      <p:pic>
        <p:nvPicPr>
          <p:cNvPr id="5" name="Picture 4">
            <a:extLst>
              <a:ext uri="{FF2B5EF4-FFF2-40B4-BE49-F238E27FC236}">
                <a16:creationId xmlns:a16="http://schemas.microsoft.com/office/drawing/2014/main" id="{1DC4CD32-DE92-4BBC-B9CA-1ED18AEC5333}"/>
              </a:ext>
            </a:extLst>
          </p:cNvPr>
          <p:cNvPicPr>
            <a:picLocks noChangeAspect="1"/>
          </p:cNvPicPr>
          <p:nvPr/>
        </p:nvPicPr>
        <p:blipFill>
          <a:blip r:embed="rId2"/>
          <a:stretch>
            <a:fillRect/>
          </a:stretch>
        </p:blipFill>
        <p:spPr>
          <a:xfrm>
            <a:off x="375682" y="1212945"/>
            <a:ext cx="8272131" cy="3703358"/>
          </a:xfrm>
          <a:prstGeom prst="rect">
            <a:avLst/>
          </a:prstGeom>
        </p:spPr>
      </p:pic>
    </p:spTree>
    <p:extLst>
      <p:ext uri="{BB962C8B-B14F-4D97-AF65-F5344CB8AC3E}">
        <p14:creationId xmlns:p14="http://schemas.microsoft.com/office/powerpoint/2010/main" val="4026800015"/>
      </p:ext>
    </p:extLst>
  </p:cSld>
  <p:clrMapOvr>
    <a:masterClrMapping/>
  </p:clrMapOvr>
  <p:transition>
    <p:fade thruBlk="1"/>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8" descr="Vertical accent list showing 3 groups arranged one below the other and bullet points are present under each group">
            <a:extLst>
              <a:ext uri="{FF2B5EF4-FFF2-40B4-BE49-F238E27FC236}">
                <a16:creationId xmlns:a16="http://schemas.microsoft.com/office/drawing/2014/main" id="{B4628C08-A00F-41EA-BF87-1983ADB88CC1}"/>
              </a:ext>
            </a:extLst>
          </p:cNvPr>
          <p:cNvGraphicFramePr>
            <a:graphicFrameLocks/>
          </p:cNvGraphicFramePr>
          <p:nvPr>
            <p:extLst>
              <p:ext uri="{D42A27DB-BD31-4B8C-83A1-F6EECF244321}">
                <p14:modId xmlns:p14="http://schemas.microsoft.com/office/powerpoint/2010/main" val="4210004974"/>
              </p:ext>
            </p:extLst>
          </p:nvPr>
        </p:nvGraphicFramePr>
        <p:xfrm>
          <a:off x="985283" y="883238"/>
          <a:ext cx="6780531" cy="381685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TextBox 5">
            <a:extLst>
              <a:ext uri="{FF2B5EF4-FFF2-40B4-BE49-F238E27FC236}">
                <a16:creationId xmlns:a16="http://schemas.microsoft.com/office/drawing/2014/main" id="{5656E8AF-8633-40AC-A759-18FED8B47853}"/>
              </a:ext>
            </a:extLst>
          </p:cNvPr>
          <p:cNvSpPr txBox="1"/>
          <p:nvPr/>
        </p:nvSpPr>
        <p:spPr>
          <a:xfrm>
            <a:off x="0" y="199593"/>
            <a:ext cx="9143999" cy="400110"/>
          </a:xfrm>
          <a:prstGeom prst="rect">
            <a:avLst/>
          </a:prstGeom>
          <a:noFill/>
        </p:spPr>
        <p:txBody>
          <a:bodyPr wrap="square" rtlCol="0">
            <a:spAutoFit/>
          </a:bodyPr>
          <a:lstStyle/>
          <a:p>
            <a:pPr algn="ctr"/>
            <a:r>
              <a:rPr lang="en-IN" sz="2000" b="1" dirty="0"/>
              <a:t>Methods Implemented</a:t>
            </a:r>
          </a:p>
        </p:txBody>
      </p:sp>
    </p:spTree>
    <p:extLst>
      <p:ext uri="{BB962C8B-B14F-4D97-AF65-F5344CB8AC3E}">
        <p14:creationId xmlns:p14="http://schemas.microsoft.com/office/powerpoint/2010/main" val="2450831097"/>
      </p:ext>
    </p:extLst>
  </p:cSld>
  <p:clrMapOvr>
    <a:masterClrMapping/>
  </p:clrMapOvr>
  <p:transition>
    <p:fade thruBlk="1"/>
  </p:transition>
</p:sld>
</file>

<file path=ppt/slides/slide19.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accent3"/>
            </a:gs>
            <a:gs pos="50000">
              <a:schemeClr val="accent1"/>
            </a:gs>
            <a:gs pos="100000">
              <a:schemeClr val="dk2"/>
            </a:gs>
          </a:gsLst>
          <a:lin ang="13500032" scaled="0"/>
        </a:grad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E8CFCCAB-ACC4-4702-8527-F95C2CBF7957}"/>
              </a:ext>
            </a:extLst>
          </p:cNvPr>
          <p:cNvSpPr>
            <a:spLocks noGrp="1"/>
          </p:cNvSpPr>
          <p:nvPr>
            <p:ph type="subTitle" idx="1"/>
          </p:nvPr>
        </p:nvSpPr>
        <p:spPr>
          <a:xfrm>
            <a:off x="0" y="274210"/>
            <a:ext cx="9144000" cy="470070"/>
          </a:xfrm>
        </p:spPr>
        <p:txBody>
          <a:bodyPr/>
          <a:lstStyle/>
          <a:p>
            <a:pPr algn="ctr"/>
            <a:r>
              <a:rPr lang="en-IN" dirty="0"/>
              <a:t>Text Used to Test</a:t>
            </a:r>
          </a:p>
        </p:txBody>
      </p:sp>
      <p:sp>
        <p:nvSpPr>
          <p:cNvPr id="4" name="TextBox 3">
            <a:extLst>
              <a:ext uri="{FF2B5EF4-FFF2-40B4-BE49-F238E27FC236}">
                <a16:creationId xmlns:a16="http://schemas.microsoft.com/office/drawing/2014/main" id="{247B730D-7300-47FD-8A11-AB42741341A2}"/>
              </a:ext>
            </a:extLst>
          </p:cNvPr>
          <p:cNvSpPr txBox="1"/>
          <p:nvPr/>
        </p:nvSpPr>
        <p:spPr>
          <a:xfrm>
            <a:off x="248093" y="808075"/>
            <a:ext cx="8647813" cy="4031873"/>
          </a:xfrm>
          <a:prstGeom prst="rect">
            <a:avLst/>
          </a:prstGeom>
          <a:noFill/>
        </p:spPr>
        <p:txBody>
          <a:bodyPr wrap="square" rtlCol="0">
            <a:spAutoFit/>
          </a:bodyPr>
          <a:lstStyle/>
          <a:p>
            <a:r>
              <a:rPr lang="en-US" sz="800" dirty="0"/>
              <a:t>The movie starts off with a man in a coat and hat trying to defuse a bomb. He gets distracted by a gunshot and before the bomb can be safely defused, it blows up burning the face of the man in the coat and hat. Another person walks up to burnt man and helps him reach out to a violin case. The burnt man uses the violin box and disappears. There are three people in this scene. The man trying to defuse the bomb, this is John. The man who fires at John, this is the Fizzle bomber and the man who helps John with the violin case, this is the Barkeep. The point to be noted here is that they are all the same person from 3 different times. Don’t give it too much thought right now. Read on </a:t>
            </a:r>
            <a:r>
              <a:rPr lang="en-US" sz="800" dirty="0" err="1"/>
              <a:t>further.Burnt</a:t>
            </a:r>
            <a:r>
              <a:rPr lang="en-US" sz="800" dirty="0"/>
              <a:t> face man, John, goes back to a future time – 1992, and gets his face grafted. Since his face is completely destroyed, they give him a new face. This is the face that we will refer to as Barkeep. John/Barkeep has been trying to hunt down a chain bomber that they call the Fizzle bomber. He has been trying to stop a major New York event in 1975 which kills over 10,000 people, but has been unsuccessful so far. He is a temporal agent of a mysterious Temporal Bureau who have the ability to travel through </a:t>
            </a:r>
            <a:r>
              <a:rPr lang="en-US" sz="800" dirty="0" err="1"/>
              <a:t>time.Barkeep</a:t>
            </a:r>
            <a:r>
              <a:rPr lang="en-US" sz="800" dirty="0"/>
              <a:t> has one final mission he has to embark on now. For which he travels back to 1970 and plays the role of a barkeep. His younger self, John from 1970, arrives at the bar. They start talking. John reveals that he is the author – Unmarried Mother. John starts telling the story of his life where he was born a girl and was called Jane. Jane was a baby abandoned at an orphanage in 1945. Jane never ends up getting adopted and she eventually tries to join the Space Corps program headed by one Mr. Robertson. Jane gets rejected from the program because something in her physiology is “odd”. But they don’t tell her that when they disqualify her. They simply pin the disqualification on the fight Jane has with another girl in the Corp. This detail comes as a flashback later on in the </a:t>
            </a:r>
            <a:r>
              <a:rPr lang="en-US" sz="800" dirty="0" err="1"/>
              <a:t>movie.Jane</a:t>
            </a:r>
            <a:r>
              <a:rPr lang="en-US" sz="800" dirty="0"/>
              <a:t> gives up and attends night school where she bumps into a stranger. She falls in love with him, but the stranger disappears on Jane one day, leaving her waiting on a bench. We will get back to who this stranger is in a bit. Jane realizes that she is pregnant. She delivers a baby successfully but the doctor tells her that Jane has an “odd” physiology – she has fully formed male and female organs. Complications in delivery result in the doctors only being able to save the male organs. Jane will need to change to a man as a result. Soon after this, her baby gets stolen. Jane becomes John over </a:t>
            </a:r>
            <a:r>
              <a:rPr lang="en-US" sz="800" dirty="0" err="1"/>
              <a:t>time.John</a:t>
            </a:r>
            <a:r>
              <a:rPr lang="en-US" sz="800" dirty="0"/>
              <a:t> completes telling this story to the Barkeep. However, the Barkeep knows all of this. It is his own life’s story after all. He doesn’t reveal that yet. Barkeep tells John that he knows the location of the “stranger” who ruined Jane’s life. Barkeep promises that he will give John the opportunity of revenge, of killing that stranger free of any consequences. John and Barkeep use the violin box to travel back in time to the point where Jane was attending night school. John equips himself with a gun and goes looking for the stranger but bumps into Jane. John soon realizes that he is that “stranger”. He falls in love with Jane and has sex with </a:t>
            </a:r>
            <a:r>
              <a:rPr lang="en-US" sz="800" dirty="0" err="1"/>
              <a:t>her.Yes</a:t>
            </a:r>
            <a:r>
              <a:rPr lang="en-US" sz="800" dirty="0"/>
              <a:t>, folks, the male self goes back in time when he was female and has sex with him/herself. Bizarre, we now know another one of those things that is apparently possible in this universe of the film. Talk about self-sufficient! Hang on, there is more to </a:t>
            </a:r>
            <a:r>
              <a:rPr lang="en-US" sz="800" dirty="0" err="1"/>
              <a:t>come.While</a:t>
            </a:r>
            <a:r>
              <a:rPr lang="en-US" sz="800" dirty="0"/>
              <a:t> all of this is happening, Barkeep quietly slips out and goes forward to 1970 – to the event of the bomb defusal, the first scene of the movie. Barkeep arrives to notice the Fizzle bomber placing the bomb; they get into a gunfight, then into a fist fight. Barkeep gets his ass handed to him and faints. He wakes up just in time to see John’s face getting burnt trying to defuse the bomb. Barkeep helps John with the violin box. The Fizzle bomber </a:t>
            </a:r>
            <a:r>
              <a:rPr lang="en-US" sz="800" dirty="0" err="1"/>
              <a:t>escapes.Barkeep</a:t>
            </a:r>
            <a:r>
              <a:rPr lang="en-US" sz="800" dirty="0"/>
              <a:t> heads to the time when Jane has given birth. Mr. Robertson joins him there. It is shown that he too has a little violin box of his own and can travel through time, he seems to head the Temporal Bureau. Barkeep steals Jane’s baby and travels back to 1945 with the baby. He abandons the baby at the </a:t>
            </a:r>
            <a:r>
              <a:rPr lang="en-US" sz="800" dirty="0" err="1"/>
              <a:t>orphanage.Yep</a:t>
            </a:r>
            <a:r>
              <a:rPr lang="en-US" sz="800" dirty="0"/>
              <a:t>, not only does the male from a future time has sex with his past girl self, the baby born as a result is the origin of him/herself too. Messed up right? That is truly self-sufficient indeed! This also explains why the baby would grow with both sex organs. Ladies and gentlemen, that’s your predestination and bootstrap paradox right there. Jane/John is a self-created entity because the “he” from a future time has sex with the “she” from a past </a:t>
            </a:r>
            <a:r>
              <a:rPr lang="en-US" sz="800" dirty="0" err="1"/>
              <a:t>time.Once</a:t>
            </a:r>
            <a:r>
              <a:rPr lang="en-US" sz="800" dirty="0"/>
              <a:t> Barkeep leaves the baby, he returns to the time John and Jane are still together. He signals for John, John leaves Jane waiting on the bench. Barkeep tells John that they need to leave this time and travel forward. At this point Barkeep tells John that he too is John from a future time with a different face – however, in the movie, this portion is disclosed only in the end. Barkeep and John travel forward to 1985. Barkeep meets Mr. Robertson and leaves John to recover there and travels back to 1975 for retirement. By now Barkeep has made an audio recording for John to hear and follow. Barkeep heads off to 1975 (just before the New York event date).John recovers from the shock of the truth and uses the tape left to him by Barkeep to prep to become a temporal agent. Seven years later, in 1992, John jumps back to 1970 wearing a coat and a hat to defuse a bomb set by the Fizzle bomber. John gets into a gunfight with the Fizzle bomber and ends up getting distracted. The bomb goes off burning John’s </a:t>
            </a:r>
            <a:r>
              <a:rPr lang="en-US" sz="800" dirty="0" err="1"/>
              <a:t>face.There</a:t>
            </a:r>
            <a:r>
              <a:rPr lang="en-US" sz="800" dirty="0"/>
              <a:t> you have it. That explains why in the first scene of the movie you have 3 people – John, Barkeep and Fizzle bomber who are the same person from 3 different times.</a:t>
            </a:r>
            <a:endParaRPr lang="en-IN" sz="800" dirty="0"/>
          </a:p>
        </p:txBody>
      </p:sp>
    </p:spTree>
    <p:extLst>
      <p:ext uri="{BB962C8B-B14F-4D97-AF65-F5344CB8AC3E}">
        <p14:creationId xmlns:p14="http://schemas.microsoft.com/office/powerpoint/2010/main" val="3630944519"/>
      </p:ext>
    </p:extLst>
  </p:cSld>
  <p:clrMapOvr>
    <a:masterClrMapping/>
  </p:clrMapOvr>
  <p:transition>
    <p:fade thruBlk="1"/>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5"/>
        <p:cNvGrpSpPr/>
        <p:nvPr/>
      </p:nvGrpSpPr>
      <p:grpSpPr>
        <a:xfrm>
          <a:off x="0" y="0"/>
          <a:ext cx="0" cy="0"/>
          <a:chOff x="0" y="0"/>
          <a:chExt cx="0" cy="0"/>
        </a:xfrm>
      </p:grpSpPr>
      <p:sp>
        <p:nvSpPr>
          <p:cNvPr id="46" name="Google Shape;46;p2"/>
          <p:cNvSpPr txBox="1">
            <a:spLocks noGrp="1"/>
          </p:cNvSpPr>
          <p:nvPr>
            <p:ph type="title"/>
          </p:nvPr>
        </p:nvSpPr>
        <p:spPr>
          <a:xfrm>
            <a:off x="855300" y="836000"/>
            <a:ext cx="7433400" cy="396300"/>
          </a:xfrm>
          <a:prstGeom prst="rect">
            <a:avLst/>
          </a:prstGeom>
          <a:noFill/>
          <a:ln>
            <a:noFill/>
          </a:ln>
        </p:spPr>
        <p:txBody>
          <a:bodyPr spcFirstLastPara="1" wrap="square" lIns="0" tIns="0" rIns="0" bIns="0" anchor="b" anchorCtr="0">
            <a:noAutofit/>
          </a:bodyPr>
          <a:lstStyle/>
          <a:p>
            <a:pPr marL="0" lvl="0" indent="0" algn="ctr" rtl="0">
              <a:lnSpc>
                <a:spcPct val="90000"/>
              </a:lnSpc>
              <a:spcBef>
                <a:spcPts val="0"/>
              </a:spcBef>
              <a:spcAft>
                <a:spcPts val="0"/>
              </a:spcAft>
              <a:buSzPts val="3200"/>
              <a:buNone/>
            </a:pPr>
            <a:r>
              <a:rPr lang="en">
                <a:solidFill>
                  <a:srgbClr val="31343C"/>
                </a:solidFill>
                <a:latin typeface="Times New Roman"/>
                <a:ea typeface="Times New Roman"/>
                <a:cs typeface="Times New Roman"/>
                <a:sym typeface="Times New Roman"/>
              </a:rPr>
              <a:t>Team Members</a:t>
            </a:r>
            <a:endParaRPr>
              <a:solidFill>
                <a:srgbClr val="31343C"/>
              </a:solidFill>
              <a:latin typeface="Times New Roman"/>
              <a:ea typeface="Times New Roman"/>
              <a:cs typeface="Times New Roman"/>
              <a:sym typeface="Times New Roman"/>
            </a:endParaRPr>
          </a:p>
        </p:txBody>
      </p:sp>
      <p:sp>
        <p:nvSpPr>
          <p:cNvPr id="47" name="Google Shape;47;p2"/>
          <p:cNvSpPr txBox="1"/>
          <p:nvPr/>
        </p:nvSpPr>
        <p:spPr>
          <a:xfrm>
            <a:off x="1021166" y="3462820"/>
            <a:ext cx="1489200" cy="7341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000000"/>
              </a:buClr>
              <a:buSzPts val="1200"/>
              <a:buFont typeface="Arial"/>
              <a:buNone/>
            </a:pPr>
            <a:r>
              <a:rPr lang="en" sz="1200" b="1" i="0" u="none" strike="noStrike" cap="none">
                <a:solidFill>
                  <a:schemeClr val="dk1"/>
                </a:solidFill>
                <a:latin typeface="Arial"/>
                <a:ea typeface="Arial"/>
                <a:cs typeface="Arial"/>
                <a:sym typeface="Arial"/>
              </a:rPr>
              <a:t>Sweta Gupta</a:t>
            </a:r>
            <a:br>
              <a:rPr lang="en" sz="1400" b="0" i="0" u="none" strike="noStrike" cap="none">
                <a:solidFill>
                  <a:srgbClr val="000000"/>
                </a:solidFill>
                <a:latin typeface="Arial"/>
                <a:ea typeface="Arial"/>
                <a:cs typeface="Arial"/>
                <a:sym typeface="Arial"/>
              </a:rPr>
            </a:br>
            <a:r>
              <a:rPr lang="en" sz="1200" b="0" i="0" u="none" strike="noStrike" cap="none">
                <a:solidFill>
                  <a:schemeClr val="dk2"/>
                </a:solidFill>
                <a:latin typeface="Arial"/>
                <a:ea typeface="Arial"/>
                <a:cs typeface="Arial"/>
                <a:sym typeface="Arial"/>
              </a:rPr>
              <a:t>61</a:t>
            </a:r>
            <a:endParaRPr sz="1200" b="0" i="0" u="none" strike="noStrike" cap="none">
              <a:solidFill>
                <a:schemeClr val="dk2"/>
              </a:solidFill>
              <a:latin typeface="Arial"/>
              <a:ea typeface="Arial"/>
              <a:cs typeface="Arial"/>
              <a:sym typeface="Arial"/>
            </a:endParaRPr>
          </a:p>
        </p:txBody>
      </p:sp>
      <p:sp>
        <p:nvSpPr>
          <p:cNvPr id="48" name="Google Shape;48;p2"/>
          <p:cNvSpPr txBox="1"/>
          <p:nvPr/>
        </p:nvSpPr>
        <p:spPr>
          <a:xfrm>
            <a:off x="3877849" y="3462820"/>
            <a:ext cx="1489200" cy="7341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000000"/>
              </a:buClr>
              <a:buSzPts val="1200"/>
              <a:buFont typeface="Arial"/>
              <a:buNone/>
            </a:pPr>
            <a:r>
              <a:rPr lang="en" sz="1200" b="1" i="0" u="none" strike="noStrike" cap="none">
                <a:solidFill>
                  <a:schemeClr val="dk1"/>
                </a:solidFill>
                <a:latin typeface="Arial"/>
                <a:ea typeface="Arial"/>
                <a:cs typeface="Arial"/>
                <a:sym typeface="Arial"/>
              </a:rPr>
              <a:t>Yash Jobalia</a:t>
            </a:r>
            <a:br>
              <a:rPr lang="en" sz="1400" b="0" i="0" u="none" strike="noStrike" cap="none">
                <a:solidFill>
                  <a:srgbClr val="000000"/>
                </a:solidFill>
                <a:latin typeface="Arial"/>
                <a:ea typeface="Arial"/>
                <a:cs typeface="Arial"/>
                <a:sym typeface="Arial"/>
              </a:rPr>
            </a:br>
            <a:r>
              <a:rPr lang="en" sz="1200" b="0" i="0" u="none" strike="noStrike" cap="none">
                <a:solidFill>
                  <a:schemeClr val="dk2"/>
                </a:solidFill>
                <a:latin typeface="Arial"/>
                <a:ea typeface="Arial"/>
                <a:cs typeface="Arial"/>
                <a:sym typeface="Arial"/>
              </a:rPr>
              <a:t>63</a:t>
            </a:r>
            <a:endParaRPr sz="1200" b="0" i="0" u="none" strike="noStrike" cap="none">
              <a:solidFill>
                <a:schemeClr val="dk2"/>
              </a:solidFill>
              <a:latin typeface="Arial"/>
              <a:ea typeface="Arial"/>
              <a:cs typeface="Arial"/>
              <a:sym typeface="Arial"/>
            </a:endParaRPr>
          </a:p>
        </p:txBody>
      </p:sp>
      <p:sp>
        <p:nvSpPr>
          <p:cNvPr id="49" name="Google Shape;49;p2"/>
          <p:cNvSpPr txBox="1"/>
          <p:nvPr/>
        </p:nvSpPr>
        <p:spPr>
          <a:xfrm>
            <a:off x="6633635" y="3462820"/>
            <a:ext cx="1489200" cy="7341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000000"/>
              </a:buClr>
              <a:buSzPts val="1200"/>
              <a:buFont typeface="Arial"/>
              <a:buNone/>
            </a:pPr>
            <a:r>
              <a:rPr lang="en" sz="1200" b="1" i="0" u="none" strike="noStrike" cap="none">
                <a:solidFill>
                  <a:schemeClr val="dk1"/>
                </a:solidFill>
                <a:latin typeface="Arial"/>
                <a:ea typeface="Arial"/>
                <a:cs typeface="Arial"/>
                <a:sym typeface="Arial"/>
              </a:rPr>
              <a:t>Isheet Shetty</a:t>
            </a:r>
            <a:br>
              <a:rPr lang="en" sz="1400" b="0" i="0" u="none" strike="noStrike" cap="none">
                <a:solidFill>
                  <a:srgbClr val="000000"/>
                </a:solidFill>
                <a:latin typeface="Arial"/>
                <a:ea typeface="Arial"/>
                <a:cs typeface="Arial"/>
                <a:sym typeface="Arial"/>
              </a:rPr>
            </a:br>
            <a:r>
              <a:rPr lang="en" sz="1200" b="0" i="0" u="none" strike="noStrike" cap="none">
                <a:solidFill>
                  <a:schemeClr val="dk2"/>
                </a:solidFill>
                <a:latin typeface="Arial"/>
                <a:ea typeface="Arial"/>
                <a:cs typeface="Arial"/>
                <a:sym typeface="Arial"/>
              </a:rPr>
              <a:t>72</a:t>
            </a:r>
            <a:endParaRPr sz="1200" b="0" i="0" u="none" strike="noStrike" cap="none">
              <a:solidFill>
                <a:schemeClr val="dk2"/>
              </a:solidFill>
              <a:latin typeface="Arial"/>
              <a:ea typeface="Arial"/>
              <a:cs typeface="Arial"/>
              <a:sym typeface="Arial"/>
            </a:endParaRPr>
          </a:p>
        </p:txBody>
      </p:sp>
      <p:pic>
        <p:nvPicPr>
          <p:cNvPr id="50" name="Google Shape;50;p2"/>
          <p:cNvPicPr preferRelativeResize="0"/>
          <p:nvPr/>
        </p:nvPicPr>
        <p:blipFill rotWithShape="1">
          <a:blip r:embed="rId3">
            <a:alphaModFix/>
          </a:blip>
          <a:srcRect/>
          <a:stretch/>
        </p:blipFill>
        <p:spPr>
          <a:xfrm>
            <a:off x="3776951" y="1673314"/>
            <a:ext cx="1590098" cy="1590098"/>
          </a:xfrm>
          <a:prstGeom prst="ellipse">
            <a:avLst/>
          </a:prstGeom>
          <a:noFill/>
          <a:ln w="63500" cap="rnd" cmpd="sng">
            <a:solidFill>
              <a:srgbClr val="333333"/>
            </a:solidFill>
            <a:prstDash val="solid"/>
            <a:round/>
            <a:headEnd type="none" w="sm" len="sm"/>
            <a:tailEnd type="none" w="sm" len="sm"/>
          </a:ln>
          <a:effectLst>
            <a:outerShdw blurRad="381000" dist="292100" dir="5400000" sx="-80000" sy="-18000" rotWithShape="0">
              <a:srgbClr val="000000">
                <a:alpha val="21176"/>
              </a:srgbClr>
            </a:outerShdw>
          </a:effectLst>
        </p:spPr>
      </p:pic>
      <p:pic>
        <p:nvPicPr>
          <p:cNvPr id="51" name="Google Shape;51;p2"/>
          <p:cNvPicPr preferRelativeResize="0"/>
          <p:nvPr/>
        </p:nvPicPr>
        <p:blipFill rotWithShape="1">
          <a:blip r:embed="rId4">
            <a:alphaModFix/>
          </a:blip>
          <a:srcRect/>
          <a:stretch/>
        </p:blipFill>
        <p:spPr>
          <a:xfrm>
            <a:off x="6583186" y="1673314"/>
            <a:ext cx="1590098" cy="1590098"/>
          </a:xfrm>
          <a:prstGeom prst="ellipse">
            <a:avLst/>
          </a:prstGeom>
          <a:noFill/>
          <a:ln w="63500" cap="rnd" cmpd="sng">
            <a:solidFill>
              <a:srgbClr val="333333"/>
            </a:solidFill>
            <a:prstDash val="solid"/>
            <a:round/>
            <a:headEnd type="none" w="sm" len="sm"/>
            <a:tailEnd type="none" w="sm" len="sm"/>
          </a:ln>
          <a:effectLst>
            <a:outerShdw blurRad="381000" dist="292100" dir="5400000" sx="-80000" sy="-18000" rotWithShape="0">
              <a:srgbClr val="000000">
                <a:alpha val="21176"/>
              </a:srgbClr>
            </a:outerShdw>
          </a:effectLst>
        </p:spPr>
      </p:pic>
      <p:pic>
        <p:nvPicPr>
          <p:cNvPr id="52" name="Google Shape;52;p2"/>
          <p:cNvPicPr preferRelativeResize="0"/>
          <p:nvPr/>
        </p:nvPicPr>
        <p:blipFill rotWithShape="1">
          <a:blip r:embed="rId5">
            <a:alphaModFix/>
          </a:blip>
          <a:srcRect/>
          <a:stretch/>
        </p:blipFill>
        <p:spPr>
          <a:xfrm>
            <a:off x="970717" y="1673314"/>
            <a:ext cx="1590098" cy="1590098"/>
          </a:xfrm>
          <a:prstGeom prst="ellipse">
            <a:avLst/>
          </a:prstGeom>
          <a:noFill/>
          <a:ln w="63500" cap="rnd" cmpd="sng">
            <a:solidFill>
              <a:srgbClr val="333333"/>
            </a:solidFill>
            <a:prstDash val="solid"/>
            <a:round/>
            <a:headEnd type="none" w="sm" len="sm"/>
            <a:tailEnd type="none" w="sm" len="sm"/>
          </a:ln>
          <a:effectLst>
            <a:outerShdw blurRad="381000" dist="292100" dir="5400000" sx="-80000" sy="-18000" rotWithShape="0">
              <a:srgbClr val="000000">
                <a:alpha val="21176"/>
              </a:srgbClr>
            </a:outerShdw>
          </a:effectLst>
        </p:spPr>
      </p:pic>
      <p:sp>
        <p:nvSpPr>
          <p:cNvPr id="53" name="Google Shape;53;p2"/>
          <p:cNvSpPr txBox="1">
            <a:spLocks noGrp="1"/>
          </p:cNvSpPr>
          <p:nvPr>
            <p:ph type="sldNum" idx="12"/>
          </p:nvPr>
        </p:nvSpPr>
        <p:spPr>
          <a:xfrm>
            <a:off x="8404384" y="4673651"/>
            <a:ext cx="548700" cy="393600"/>
          </a:xfrm>
          <a:prstGeom prst="rect">
            <a:avLst/>
          </a:prstGeom>
          <a:noFill/>
          <a:ln>
            <a:noFill/>
          </a:ln>
        </p:spPr>
        <p:txBody>
          <a:bodyPr spcFirstLastPara="1" wrap="square" lIns="0" tIns="0" rIns="0" bIns="0" anchor="ctr" anchorCtr="0">
            <a:noAutofit/>
          </a:bodyPr>
          <a:lstStyle/>
          <a:p>
            <a:pPr marL="0" lvl="0" indent="0" algn="r" rtl="0">
              <a:lnSpc>
                <a:spcPct val="100000"/>
              </a:lnSpc>
              <a:spcBef>
                <a:spcPts val="0"/>
              </a:spcBef>
              <a:spcAft>
                <a:spcPts val="0"/>
              </a:spcAft>
              <a:buSzPts val="1300"/>
              <a:buNone/>
            </a:pPr>
            <a:r>
              <a:rPr lang="en"/>
              <a:t>2</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F9D6F1A-17A2-4945-9644-662E0D314B0F}"/>
              </a:ext>
            </a:extLst>
          </p:cNvPr>
          <p:cNvSpPr>
            <a:spLocks noGrp="1"/>
          </p:cNvSpPr>
          <p:nvPr>
            <p:ph type="title"/>
          </p:nvPr>
        </p:nvSpPr>
        <p:spPr>
          <a:xfrm>
            <a:off x="855300" y="1091609"/>
            <a:ext cx="7433400" cy="148856"/>
          </a:xfrm>
        </p:spPr>
        <p:txBody>
          <a:bodyPr>
            <a:normAutofit fontScale="90000"/>
          </a:bodyPr>
          <a:lstStyle/>
          <a:p>
            <a:r>
              <a:rPr lang="en-IN" dirty="0"/>
              <a:t>Pegasus (xsum)_Abstractive</a:t>
            </a:r>
            <a:br>
              <a:rPr lang="en-IN" dirty="0"/>
            </a:br>
            <a:r>
              <a:rPr lang="en-IN" sz="1400" dirty="0">
                <a:solidFill>
                  <a:schemeClr val="tx2">
                    <a:lumMod val="10000"/>
                  </a:schemeClr>
                </a:solidFill>
              </a:rPr>
              <a:t>This model gives very short abstractive summary of the text passage.</a:t>
            </a:r>
          </a:p>
        </p:txBody>
      </p:sp>
      <p:sp>
        <p:nvSpPr>
          <p:cNvPr id="5" name="Text Placeholder 4">
            <a:extLst>
              <a:ext uri="{FF2B5EF4-FFF2-40B4-BE49-F238E27FC236}">
                <a16:creationId xmlns:a16="http://schemas.microsoft.com/office/drawing/2014/main" id="{9D9D9176-6E47-448E-94D6-37B3A9C847E9}"/>
              </a:ext>
            </a:extLst>
          </p:cNvPr>
          <p:cNvSpPr>
            <a:spLocks noGrp="1"/>
          </p:cNvSpPr>
          <p:nvPr>
            <p:ph type="body" idx="1"/>
          </p:nvPr>
        </p:nvSpPr>
        <p:spPr/>
        <p:txBody>
          <a:bodyPr/>
          <a:lstStyle/>
          <a:p>
            <a:endParaRPr lang="en-IN" dirty="0"/>
          </a:p>
        </p:txBody>
      </p:sp>
      <p:pic>
        <p:nvPicPr>
          <p:cNvPr id="7" name="Picture 6">
            <a:extLst>
              <a:ext uri="{FF2B5EF4-FFF2-40B4-BE49-F238E27FC236}">
                <a16:creationId xmlns:a16="http://schemas.microsoft.com/office/drawing/2014/main" id="{4ADB180D-721C-4CFB-8F5A-9445B876141C}"/>
              </a:ext>
            </a:extLst>
          </p:cNvPr>
          <p:cNvPicPr>
            <a:picLocks noChangeAspect="1"/>
          </p:cNvPicPr>
          <p:nvPr/>
        </p:nvPicPr>
        <p:blipFill>
          <a:blip r:embed="rId2"/>
          <a:stretch>
            <a:fillRect/>
          </a:stretch>
        </p:blipFill>
        <p:spPr>
          <a:xfrm>
            <a:off x="666307" y="1506347"/>
            <a:ext cx="7194698" cy="3211555"/>
          </a:xfrm>
          <a:prstGeom prst="rect">
            <a:avLst/>
          </a:prstGeom>
        </p:spPr>
      </p:pic>
    </p:spTree>
    <p:extLst>
      <p:ext uri="{BB962C8B-B14F-4D97-AF65-F5344CB8AC3E}">
        <p14:creationId xmlns:p14="http://schemas.microsoft.com/office/powerpoint/2010/main" val="4228198772"/>
      </p:ext>
    </p:extLst>
  </p:cSld>
  <p:clrMapOvr>
    <a:masterClrMapping/>
  </p:clrMapOvr>
  <p:transition>
    <p:fade thruBlk="1"/>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5DE4C7-5BEB-4F67-A6AB-FC5CC1D991E1}"/>
              </a:ext>
            </a:extLst>
          </p:cNvPr>
          <p:cNvSpPr>
            <a:spLocks noGrp="1"/>
          </p:cNvSpPr>
          <p:nvPr>
            <p:ph type="title"/>
          </p:nvPr>
        </p:nvSpPr>
        <p:spPr>
          <a:xfrm>
            <a:off x="734797" y="206953"/>
            <a:ext cx="7433400" cy="396300"/>
          </a:xfrm>
        </p:spPr>
        <p:txBody>
          <a:bodyPr>
            <a:normAutofit fontScale="90000"/>
          </a:bodyPr>
          <a:lstStyle/>
          <a:p>
            <a:r>
              <a:rPr lang="en-IN" dirty="0"/>
              <a:t>Pegasus (Large)_Extractive</a:t>
            </a:r>
          </a:p>
        </p:txBody>
      </p:sp>
      <p:sp>
        <p:nvSpPr>
          <p:cNvPr id="4" name="TextBox 3">
            <a:extLst>
              <a:ext uri="{FF2B5EF4-FFF2-40B4-BE49-F238E27FC236}">
                <a16:creationId xmlns:a16="http://schemas.microsoft.com/office/drawing/2014/main" id="{3AD62F0C-90C1-4764-AA61-84B801CE468F}"/>
              </a:ext>
            </a:extLst>
          </p:cNvPr>
          <p:cNvSpPr txBox="1"/>
          <p:nvPr/>
        </p:nvSpPr>
        <p:spPr>
          <a:xfrm>
            <a:off x="1063256" y="857693"/>
            <a:ext cx="184731" cy="307777"/>
          </a:xfrm>
          <a:prstGeom prst="rect">
            <a:avLst/>
          </a:prstGeom>
          <a:noFill/>
        </p:spPr>
        <p:txBody>
          <a:bodyPr wrap="none" rtlCol="0">
            <a:spAutoFit/>
          </a:bodyPr>
          <a:lstStyle/>
          <a:p>
            <a:endParaRPr lang="en-IN" dirty="0"/>
          </a:p>
        </p:txBody>
      </p:sp>
      <p:pic>
        <p:nvPicPr>
          <p:cNvPr id="6" name="Picture 5">
            <a:extLst>
              <a:ext uri="{FF2B5EF4-FFF2-40B4-BE49-F238E27FC236}">
                <a16:creationId xmlns:a16="http://schemas.microsoft.com/office/drawing/2014/main" id="{992C9394-A244-4444-B55D-51BE761216D4}"/>
              </a:ext>
            </a:extLst>
          </p:cNvPr>
          <p:cNvPicPr>
            <a:picLocks noChangeAspect="1"/>
          </p:cNvPicPr>
          <p:nvPr/>
        </p:nvPicPr>
        <p:blipFill>
          <a:blip r:embed="rId2"/>
          <a:stretch>
            <a:fillRect/>
          </a:stretch>
        </p:blipFill>
        <p:spPr>
          <a:xfrm>
            <a:off x="283534" y="1165470"/>
            <a:ext cx="8335926" cy="3504309"/>
          </a:xfrm>
          <a:prstGeom prst="rect">
            <a:avLst/>
          </a:prstGeom>
        </p:spPr>
      </p:pic>
      <p:sp>
        <p:nvSpPr>
          <p:cNvPr id="7" name="TextBox 6">
            <a:extLst>
              <a:ext uri="{FF2B5EF4-FFF2-40B4-BE49-F238E27FC236}">
                <a16:creationId xmlns:a16="http://schemas.microsoft.com/office/drawing/2014/main" id="{4509167F-B128-4F29-8708-574507CE1A88}"/>
              </a:ext>
            </a:extLst>
          </p:cNvPr>
          <p:cNvSpPr txBox="1"/>
          <p:nvPr/>
        </p:nvSpPr>
        <p:spPr>
          <a:xfrm>
            <a:off x="734797" y="603253"/>
            <a:ext cx="7669618" cy="307777"/>
          </a:xfrm>
          <a:prstGeom prst="rect">
            <a:avLst/>
          </a:prstGeom>
          <a:noFill/>
        </p:spPr>
        <p:txBody>
          <a:bodyPr wrap="square" rtlCol="0">
            <a:spAutoFit/>
          </a:bodyPr>
          <a:lstStyle/>
          <a:p>
            <a:r>
              <a:rPr lang="en-IN" dirty="0"/>
              <a:t>This model gives brief abstractive summary of the text passage.  </a:t>
            </a:r>
          </a:p>
        </p:txBody>
      </p:sp>
    </p:spTree>
    <p:extLst>
      <p:ext uri="{BB962C8B-B14F-4D97-AF65-F5344CB8AC3E}">
        <p14:creationId xmlns:p14="http://schemas.microsoft.com/office/powerpoint/2010/main" val="609082134"/>
      </p:ext>
    </p:extLst>
  </p:cSld>
  <p:clrMapOvr>
    <a:masterClrMapping/>
  </p:clrMapOvr>
  <p:transition>
    <p:fade thruBlk="1"/>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266401-4250-4BEA-B5A9-552AF30DBBD7}"/>
              </a:ext>
            </a:extLst>
          </p:cNvPr>
          <p:cNvSpPr>
            <a:spLocks noGrp="1"/>
          </p:cNvSpPr>
          <p:nvPr>
            <p:ph type="title"/>
          </p:nvPr>
        </p:nvSpPr>
        <p:spPr>
          <a:xfrm>
            <a:off x="585942" y="375256"/>
            <a:ext cx="7433400" cy="396300"/>
          </a:xfrm>
        </p:spPr>
        <p:txBody>
          <a:bodyPr/>
          <a:lstStyle/>
          <a:p>
            <a:r>
              <a:rPr lang="en-IN" dirty="0"/>
              <a:t>Pegasus (Reddit-</a:t>
            </a:r>
            <a:r>
              <a:rPr lang="en-IN" dirty="0" err="1"/>
              <a:t>tifu</a:t>
            </a:r>
            <a:r>
              <a:rPr lang="en-IN" dirty="0"/>
              <a:t>)_Abstractive</a:t>
            </a:r>
          </a:p>
        </p:txBody>
      </p:sp>
      <p:pic>
        <p:nvPicPr>
          <p:cNvPr id="5" name="Picture 4">
            <a:extLst>
              <a:ext uri="{FF2B5EF4-FFF2-40B4-BE49-F238E27FC236}">
                <a16:creationId xmlns:a16="http://schemas.microsoft.com/office/drawing/2014/main" id="{05AB8B94-B71D-4018-B067-67C94DEC53D0}"/>
              </a:ext>
            </a:extLst>
          </p:cNvPr>
          <p:cNvPicPr>
            <a:picLocks noChangeAspect="1"/>
          </p:cNvPicPr>
          <p:nvPr/>
        </p:nvPicPr>
        <p:blipFill>
          <a:blip r:embed="rId2"/>
          <a:stretch>
            <a:fillRect/>
          </a:stretch>
        </p:blipFill>
        <p:spPr>
          <a:xfrm>
            <a:off x="255181" y="1284015"/>
            <a:ext cx="8647814" cy="3316338"/>
          </a:xfrm>
          <a:prstGeom prst="rect">
            <a:avLst/>
          </a:prstGeom>
        </p:spPr>
      </p:pic>
      <p:sp>
        <p:nvSpPr>
          <p:cNvPr id="7" name="TextBox 6">
            <a:extLst>
              <a:ext uri="{FF2B5EF4-FFF2-40B4-BE49-F238E27FC236}">
                <a16:creationId xmlns:a16="http://schemas.microsoft.com/office/drawing/2014/main" id="{1C4A23BB-C514-4084-AE56-675EA0FCD21E}"/>
              </a:ext>
            </a:extLst>
          </p:cNvPr>
          <p:cNvSpPr txBox="1"/>
          <p:nvPr/>
        </p:nvSpPr>
        <p:spPr>
          <a:xfrm>
            <a:off x="578854" y="873897"/>
            <a:ext cx="8324141" cy="307777"/>
          </a:xfrm>
          <a:prstGeom prst="rect">
            <a:avLst/>
          </a:prstGeom>
          <a:noFill/>
        </p:spPr>
        <p:txBody>
          <a:bodyPr wrap="square" rtlCol="0">
            <a:spAutoFit/>
          </a:bodyPr>
          <a:lstStyle/>
          <a:p>
            <a:r>
              <a:rPr lang="en-IN" dirty="0"/>
              <a:t>This model gives concise abstractive summary of the text passage. </a:t>
            </a:r>
          </a:p>
        </p:txBody>
      </p:sp>
    </p:spTree>
    <p:extLst>
      <p:ext uri="{BB962C8B-B14F-4D97-AF65-F5344CB8AC3E}">
        <p14:creationId xmlns:p14="http://schemas.microsoft.com/office/powerpoint/2010/main" val="1070745930"/>
      </p:ext>
    </p:extLst>
  </p:cSld>
  <p:clrMapOvr>
    <a:masterClrMapping/>
  </p:clrMapOvr>
  <p:transition>
    <p:fade thruBlk="1"/>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D3550-076C-453E-8B60-9C1DB11FE9E6}"/>
              </a:ext>
            </a:extLst>
          </p:cNvPr>
          <p:cNvSpPr>
            <a:spLocks noGrp="1"/>
          </p:cNvSpPr>
          <p:nvPr>
            <p:ph type="title"/>
          </p:nvPr>
        </p:nvSpPr>
        <p:spPr>
          <a:xfrm>
            <a:off x="737190" y="252370"/>
            <a:ext cx="8406809" cy="396300"/>
          </a:xfrm>
        </p:spPr>
        <p:txBody>
          <a:bodyPr/>
          <a:lstStyle/>
          <a:p>
            <a:r>
              <a:rPr lang="en-IN" dirty="0"/>
              <a:t>Gensim Approach - Extractive</a:t>
            </a:r>
          </a:p>
        </p:txBody>
      </p:sp>
      <p:sp>
        <p:nvSpPr>
          <p:cNvPr id="3" name="Text Placeholder 2">
            <a:extLst>
              <a:ext uri="{FF2B5EF4-FFF2-40B4-BE49-F238E27FC236}">
                <a16:creationId xmlns:a16="http://schemas.microsoft.com/office/drawing/2014/main" id="{00761114-EDCA-4C36-94F9-B1317D84CE3C}"/>
              </a:ext>
            </a:extLst>
          </p:cNvPr>
          <p:cNvSpPr>
            <a:spLocks noGrp="1"/>
          </p:cNvSpPr>
          <p:nvPr>
            <p:ph type="body" idx="1"/>
          </p:nvPr>
        </p:nvSpPr>
        <p:spPr/>
        <p:txBody>
          <a:bodyPr/>
          <a:lstStyle/>
          <a:p>
            <a:endParaRPr lang="en-IN" dirty="0"/>
          </a:p>
        </p:txBody>
      </p:sp>
      <p:pic>
        <p:nvPicPr>
          <p:cNvPr id="5" name="Picture 4">
            <a:extLst>
              <a:ext uri="{FF2B5EF4-FFF2-40B4-BE49-F238E27FC236}">
                <a16:creationId xmlns:a16="http://schemas.microsoft.com/office/drawing/2014/main" id="{83F56A83-8075-40C6-8C7F-28A2515F16A1}"/>
              </a:ext>
            </a:extLst>
          </p:cNvPr>
          <p:cNvPicPr>
            <a:picLocks noChangeAspect="1"/>
          </p:cNvPicPr>
          <p:nvPr/>
        </p:nvPicPr>
        <p:blipFill>
          <a:blip r:embed="rId2"/>
          <a:stretch>
            <a:fillRect/>
          </a:stretch>
        </p:blipFill>
        <p:spPr>
          <a:xfrm>
            <a:off x="531627" y="1034150"/>
            <a:ext cx="7953153" cy="3856980"/>
          </a:xfrm>
          <a:prstGeom prst="rect">
            <a:avLst/>
          </a:prstGeom>
        </p:spPr>
      </p:pic>
      <p:sp>
        <p:nvSpPr>
          <p:cNvPr id="6" name="TextBox 5">
            <a:extLst>
              <a:ext uri="{FF2B5EF4-FFF2-40B4-BE49-F238E27FC236}">
                <a16:creationId xmlns:a16="http://schemas.microsoft.com/office/drawing/2014/main" id="{AF49AB8A-11CE-4C65-B720-4D8114528204}"/>
              </a:ext>
            </a:extLst>
          </p:cNvPr>
          <p:cNvSpPr txBox="1"/>
          <p:nvPr/>
        </p:nvSpPr>
        <p:spPr>
          <a:xfrm>
            <a:off x="737191" y="726373"/>
            <a:ext cx="7747589" cy="307777"/>
          </a:xfrm>
          <a:prstGeom prst="rect">
            <a:avLst/>
          </a:prstGeom>
          <a:noFill/>
        </p:spPr>
        <p:txBody>
          <a:bodyPr wrap="square" rtlCol="0">
            <a:spAutoFit/>
          </a:bodyPr>
          <a:lstStyle/>
          <a:p>
            <a:r>
              <a:rPr lang="en-IN" dirty="0"/>
              <a:t>Extracts one or more important sentences and also can extract on the basis of keywords.</a:t>
            </a:r>
          </a:p>
        </p:txBody>
      </p:sp>
    </p:spTree>
    <p:extLst>
      <p:ext uri="{BB962C8B-B14F-4D97-AF65-F5344CB8AC3E}">
        <p14:creationId xmlns:p14="http://schemas.microsoft.com/office/powerpoint/2010/main" val="3803727265"/>
      </p:ext>
    </p:extLst>
  </p:cSld>
  <p:clrMapOvr>
    <a:masterClrMapping/>
  </p:clrMapOvr>
  <p:transition>
    <p:fade thruBlk="1"/>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1329F3-6DC9-4857-9E28-B51BDFF7A045}"/>
              </a:ext>
            </a:extLst>
          </p:cNvPr>
          <p:cNvSpPr>
            <a:spLocks noGrp="1"/>
          </p:cNvSpPr>
          <p:nvPr>
            <p:ph type="title"/>
          </p:nvPr>
        </p:nvSpPr>
        <p:spPr>
          <a:xfrm>
            <a:off x="614296" y="135745"/>
            <a:ext cx="7433400" cy="396300"/>
          </a:xfrm>
        </p:spPr>
        <p:txBody>
          <a:bodyPr/>
          <a:lstStyle/>
          <a:p>
            <a:r>
              <a:rPr lang="en-IN" dirty="0"/>
              <a:t>Rulebased Model</a:t>
            </a:r>
          </a:p>
        </p:txBody>
      </p:sp>
      <p:pic>
        <p:nvPicPr>
          <p:cNvPr id="5" name="Picture 4">
            <a:extLst>
              <a:ext uri="{FF2B5EF4-FFF2-40B4-BE49-F238E27FC236}">
                <a16:creationId xmlns:a16="http://schemas.microsoft.com/office/drawing/2014/main" id="{5310DA41-F024-43F9-9DCB-E824F21EDCC3}"/>
              </a:ext>
            </a:extLst>
          </p:cNvPr>
          <p:cNvPicPr>
            <a:picLocks noChangeAspect="1"/>
          </p:cNvPicPr>
          <p:nvPr/>
        </p:nvPicPr>
        <p:blipFill>
          <a:blip r:embed="rId2"/>
          <a:stretch>
            <a:fillRect/>
          </a:stretch>
        </p:blipFill>
        <p:spPr>
          <a:xfrm>
            <a:off x="614296" y="801403"/>
            <a:ext cx="7849220" cy="4282746"/>
          </a:xfrm>
          <a:prstGeom prst="rect">
            <a:avLst/>
          </a:prstGeom>
        </p:spPr>
      </p:pic>
    </p:spTree>
    <p:extLst>
      <p:ext uri="{BB962C8B-B14F-4D97-AF65-F5344CB8AC3E}">
        <p14:creationId xmlns:p14="http://schemas.microsoft.com/office/powerpoint/2010/main" val="3856385188"/>
      </p:ext>
    </p:extLst>
  </p:cSld>
  <p:clrMapOvr>
    <a:masterClrMapping/>
  </p:clrMapOvr>
  <p:transition>
    <p:fade thruBlk="1"/>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9D1DE5-63BC-44AB-9056-7EB1FCEF3F7C}"/>
              </a:ext>
            </a:extLst>
          </p:cNvPr>
          <p:cNvSpPr>
            <a:spLocks noGrp="1"/>
          </p:cNvSpPr>
          <p:nvPr>
            <p:ph type="title"/>
          </p:nvPr>
        </p:nvSpPr>
        <p:spPr>
          <a:xfrm>
            <a:off x="706445" y="297283"/>
            <a:ext cx="7433400" cy="396300"/>
          </a:xfrm>
        </p:spPr>
        <p:txBody>
          <a:bodyPr/>
          <a:lstStyle/>
          <a:p>
            <a:r>
              <a:rPr lang="en-IN" dirty="0"/>
              <a:t>Textrank Model</a:t>
            </a:r>
          </a:p>
        </p:txBody>
      </p:sp>
      <p:pic>
        <p:nvPicPr>
          <p:cNvPr id="5" name="Picture 4">
            <a:extLst>
              <a:ext uri="{FF2B5EF4-FFF2-40B4-BE49-F238E27FC236}">
                <a16:creationId xmlns:a16="http://schemas.microsoft.com/office/drawing/2014/main" id="{FD43F985-D3A8-4DB8-BE27-40751B7C81DB}"/>
              </a:ext>
            </a:extLst>
          </p:cNvPr>
          <p:cNvPicPr>
            <a:picLocks noChangeAspect="1"/>
          </p:cNvPicPr>
          <p:nvPr/>
        </p:nvPicPr>
        <p:blipFill>
          <a:blip r:embed="rId2"/>
          <a:stretch>
            <a:fillRect/>
          </a:stretch>
        </p:blipFill>
        <p:spPr>
          <a:xfrm>
            <a:off x="347330" y="829340"/>
            <a:ext cx="8569842" cy="2672317"/>
          </a:xfrm>
          <a:prstGeom prst="rect">
            <a:avLst/>
          </a:prstGeom>
        </p:spPr>
      </p:pic>
      <p:pic>
        <p:nvPicPr>
          <p:cNvPr id="7" name="Picture 6">
            <a:extLst>
              <a:ext uri="{FF2B5EF4-FFF2-40B4-BE49-F238E27FC236}">
                <a16:creationId xmlns:a16="http://schemas.microsoft.com/office/drawing/2014/main" id="{227292E6-E0A4-4C98-8122-4D6AF212022B}"/>
              </a:ext>
            </a:extLst>
          </p:cNvPr>
          <p:cNvPicPr>
            <a:picLocks noChangeAspect="1"/>
          </p:cNvPicPr>
          <p:nvPr/>
        </p:nvPicPr>
        <p:blipFill>
          <a:blip r:embed="rId3"/>
          <a:stretch>
            <a:fillRect/>
          </a:stretch>
        </p:blipFill>
        <p:spPr>
          <a:xfrm>
            <a:off x="347330" y="3585396"/>
            <a:ext cx="8711610" cy="1149637"/>
          </a:xfrm>
          <a:prstGeom prst="rect">
            <a:avLst/>
          </a:prstGeom>
        </p:spPr>
      </p:pic>
    </p:spTree>
    <p:extLst>
      <p:ext uri="{BB962C8B-B14F-4D97-AF65-F5344CB8AC3E}">
        <p14:creationId xmlns:p14="http://schemas.microsoft.com/office/powerpoint/2010/main" val="3020848436"/>
      </p:ext>
    </p:extLst>
  </p:cSld>
  <p:clrMapOvr>
    <a:masterClrMapping/>
  </p:clrMapOvr>
  <p:transition>
    <p:fade thruBlk="1"/>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D8106C-ECE2-44D2-BC3A-14EED7409C32}"/>
              </a:ext>
            </a:extLst>
          </p:cNvPr>
          <p:cNvSpPr>
            <a:spLocks noGrp="1"/>
          </p:cNvSpPr>
          <p:nvPr>
            <p:ph type="title"/>
          </p:nvPr>
        </p:nvSpPr>
        <p:spPr>
          <a:xfrm>
            <a:off x="741886" y="206953"/>
            <a:ext cx="7433400" cy="396300"/>
          </a:xfrm>
        </p:spPr>
        <p:txBody>
          <a:bodyPr/>
          <a:lstStyle/>
          <a:p>
            <a:r>
              <a:rPr lang="en-IN" dirty="0"/>
              <a:t>Comparison of outputs</a:t>
            </a:r>
          </a:p>
        </p:txBody>
      </p:sp>
      <p:graphicFrame>
        <p:nvGraphicFramePr>
          <p:cNvPr id="4" name="Table 4">
            <a:extLst>
              <a:ext uri="{FF2B5EF4-FFF2-40B4-BE49-F238E27FC236}">
                <a16:creationId xmlns:a16="http://schemas.microsoft.com/office/drawing/2014/main" id="{79C3E905-B84F-4629-99D4-D04A65FCEE04}"/>
              </a:ext>
            </a:extLst>
          </p:cNvPr>
          <p:cNvGraphicFramePr>
            <a:graphicFrameLocks noGrp="1"/>
          </p:cNvGraphicFramePr>
          <p:nvPr>
            <p:extLst>
              <p:ext uri="{D42A27DB-BD31-4B8C-83A1-F6EECF244321}">
                <p14:modId xmlns:p14="http://schemas.microsoft.com/office/powerpoint/2010/main" val="3655550004"/>
              </p:ext>
            </p:extLst>
          </p:nvPr>
        </p:nvGraphicFramePr>
        <p:xfrm>
          <a:off x="661567" y="1137178"/>
          <a:ext cx="7594038" cy="3799369"/>
        </p:xfrm>
        <a:graphic>
          <a:graphicData uri="http://schemas.openxmlformats.org/drawingml/2006/table">
            <a:tbl>
              <a:tblPr firstRow="1" bandRow="1">
                <a:tableStyleId>{F79CB53D-A150-4DF6-8332-AA588B84B08C}</a:tableStyleId>
              </a:tblPr>
              <a:tblGrid>
                <a:gridCol w="2531346">
                  <a:extLst>
                    <a:ext uri="{9D8B030D-6E8A-4147-A177-3AD203B41FA5}">
                      <a16:colId xmlns:a16="http://schemas.microsoft.com/office/drawing/2014/main" val="401693017"/>
                    </a:ext>
                  </a:extLst>
                </a:gridCol>
                <a:gridCol w="2531346">
                  <a:extLst>
                    <a:ext uri="{9D8B030D-6E8A-4147-A177-3AD203B41FA5}">
                      <a16:colId xmlns:a16="http://schemas.microsoft.com/office/drawing/2014/main" val="3969913540"/>
                    </a:ext>
                  </a:extLst>
                </a:gridCol>
                <a:gridCol w="2531346">
                  <a:extLst>
                    <a:ext uri="{9D8B030D-6E8A-4147-A177-3AD203B41FA5}">
                      <a16:colId xmlns:a16="http://schemas.microsoft.com/office/drawing/2014/main" val="1290043449"/>
                    </a:ext>
                  </a:extLst>
                </a:gridCol>
              </a:tblGrid>
              <a:tr h="542767">
                <a:tc>
                  <a:txBody>
                    <a:bodyPr/>
                    <a:lstStyle/>
                    <a:p>
                      <a:r>
                        <a:rPr lang="en-IN" dirty="0"/>
                        <a:t>Models</a:t>
                      </a:r>
                    </a:p>
                  </a:txBody>
                  <a:tcPr/>
                </a:tc>
                <a:tc>
                  <a:txBody>
                    <a:bodyPr/>
                    <a:lstStyle/>
                    <a:p>
                      <a:r>
                        <a:rPr lang="en-IN" dirty="0"/>
                        <a:t>Method</a:t>
                      </a:r>
                    </a:p>
                  </a:txBody>
                  <a:tcPr/>
                </a:tc>
                <a:tc>
                  <a:txBody>
                    <a:bodyPr/>
                    <a:lstStyle/>
                    <a:p>
                      <a:r>
                        <a:rPr lang="en-IN" dirty="0"/>
                        <a:t>Output(word count)</a:t>
                      </a:r>
                    </a:p>
                  </a:txBody>
                  <a:tcPr/>
                </a:tc>
                <a:extLst>
                  <a:ext uri="{0D108BD9-81ED-4DB2-BD59-A6C34878D82A}">
                    <a16:rowId xmlns:a16="http://schemas.microsoft.com/office/drawing/2014/main" val="1168678458"/>
                  </a:ext>
                </a:extLst>
              </a:tr>
              <a:tr h="542767">
                <a:tc>
                  <a:txBody>
                    <a:bodyPr/>
                    <a:lstStyle/>
                    <a:p>
                      <a:r>
                        <a:rPr lang="en-IN" dirty="0"/>
                        <a:t>Pegasus (xsum)</a:t>
                      </a:r>
                    </a:p>
                  </a:txBody>
                  <a:tcPr/>
                </a:tc>
                <a:tc>
                  <a:txBody>
                    <a:bodyPr/>
                    <a:lstStyle/>
                    <a:p>
                      <a:r>
                        <a:rPr lang="en-IN" dirty="0"/>
                        <a:t>Abstractive</a:t>
                      </a:r>
                    </a:p>
                  </a:txBody>
                  <a:tcPr/>
                </a:tc>
                <a:tc>
                  <a:txBody>
                    <a:bodyPr/>
                    <a:lstStyle/>
                    <a:p>
                      <a:r>
                        <a:rPr lang="en-IN" dirty="0"/>
                        <a:t>96</a:t>
                      </a:r>
                    </a:p>
                  </a:txBody>
                  <a:tcPr/>
                </a:tc>
                <a:extLst>
                  <a:ext uri="{0D108BD9-81ED-4DB2-BD59-A6C34878D82A}">
                    <a16:rowId xmlns:a16="http://schemas.microsoft.com/office/drawing/2014/main" val="1833317895"/>
                  </a:ext>
                </a:extLst>
              </a:tr>
              <a:tr h="542767">
                <a:tc>
                  <a:txBody>
                    <a:bodyPr/>
                    <a:lstStyle/>
                    <a:p>
                      <a:r>
                        <a:rPr lang="en-IN" dirty="0"/>
                        <a:t>Pegasus(Large)</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dirty="0"/>
                        <a:t>Extractive</a:t>
                      </a:r>
                    </a:p>
                    <a:p>
                      <a:endParaRPr lang="en-IN" dirty="0"/>
                    </a:p>
                  </a:txBody>
                  <a:tcPr/>
                </a:tc>
                <a:tc>
                  <a:txBody>
                    <a:bodyPr/>
                    <a:lstStyle/>
                    <a:p>
                      <a:r>
                        <a:rPr lang="en-IN" dirty="0"/>
                        <a:t>711</a:t>
                      </a:r>
                    </a:p>
                  </a:txBody>
                  <a:tcPr/>
                </a:tc>
                <a:extLst>
                  <a:ext uri="{0D108BD9-81ED-4DB2-BD59-A6C34878D82A}">
                    <a16:rowId xmlns:a16="http://schemas.microsoft.com/office/drawing/2014/main" val="228647120"/>
                  </a:ext>
                </a:extLst>
              </a:tr>
              <a:tr h="542767">
                <a:tc>
                  <a:txBody>
                    <a:bodyPr/>
                    <a:lstStyle/>
                    <a:p>
                      <a:r>
                        <a:rPr lang="en-IN" dirty="0"/>
                        <a:t>Pegasus(reddit-</a:t>
                      </a:r>
                      <a:r>
                        <a:rPr lang="en-IN" dirty="0" err="1"/>
                        <a:t>tifu</a:t>
                      </a:r>
                      <a:r>
                        <a:rPr lang="en-IN" dirty="0"/>
                        <a:t>)</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dirty="0"/>
                        <a:t>Abstractive</a:t>
                      </a:r>
                    </a:p>
                    <a:p>
                      <a:endParaRPr lang="en-IN" dirty="0"/>
                    </a:p>
                  </a:txBody>
                  <a:tcPr/>
                </a:tc>
                <a:tc>
                  <a:txBody>
                    <a:bodyPr/>
                    <a:lstStyle/>
                    <a:p>
                      <a:r>
                        <a:rPr lang="en-IN" dirty="0"/>
                        <a:t>174</a:t>
                      </a:r>
                    </a:p>
                  </a:txBody>
                  <a:tcPr/>
                </a:tc>
                <a:extLst>
                  <a:ext uri="{0D108BD9-81ED-4DB2-BD59-A6C34878D82A}">
                    <a16:rowId xmlns:a16="http://schemas.microsoft.com/office/drawing/2014/main" val="4127901592"/>
                  </a:ext>
                </a:extLst>
              </a:tr>
              <a:tr h="542767">
                <a:tc>
                  <a:txBody>
                    <a:bodyPr/>
                    <a:lstStyle/>
                    <a:p>
                      <a:r>
                        <a:rPr lang="en-IN" dirty="0"/>
                        <a:t>Gensim</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dirty="0"/>
                        <a:t>Extractive</a:t>
                      </a:r>
                    </a:p>
                    <a:p>
                      <a:endParaRPr lang="en-IN" dirty="0"/>
                    </a:p>
                  </a:txBody>
                  <a:tcPr/>
                </a:tc>
                <a:tc>
                  <a:txBody>
                    <a:bodyPr/>
                    <a:lstStyle/>
                    <a:p>
                      <a:r>
                        <a:rPr lang="en-IN" dirty="0"/>
                        <a:t>Ratio : 0.2=1545</a:t>
                      </a:r>
                    </a:p>
                    <a:p>
                      <a:r>
                        <a:rPr lang="en-IN" dirty="0"/>
                        <a:t>0.3=2298</a:t>
                      </a:r>
                    </a:p>
                  </a:txBody>
                  <a:tcPr/>
                </a:tc>
                <a:extLst>
                  <a:ext uri="{0D108BD9-81ED-4DB2-BD59-A6C34878D82A}">
                    <a16:rowId xmlns:a16="http://schemas.microsoft.com/office/drawing/2014/main" val="3498409005"/>
                  </a:ext>
                </a:extLst>
              </a:tr>
              <a:tr h="542767">
                <a:tc>
                  <a:txBody>
                    <a:bodyPr/>
                    <a:lstStyle/>
                    <a:p>
                      <a:r>
                        <a:rPr lang="en-IN" dirty="0"/>
                        <a:t>Rule Based</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dirty="0"/>
                        <a:t>Extractive</a:t>
                      </a:r>
                    </a:p>
                    <a:p>
                      <a:endParaRPr lang="en-IN" dirty="0"/>
                    </a:p>
                  </a:txBody>
                  <a:tcPr/>
                </a:tc>
                <a:tc>
                  <a:txBody>
                    <a:bodyPr/>
                    <a:lstStyle/>
                    <a:p>
                      <a:r>
                        <a:rPr lang="en-IN" dirty="0"/>
                        <a:t>Depends on sentences</a:t>
                      </a:r>
                    </a:p>
                  </a:txBody>
                  <a:tcPr/>
                </a:tc>
                <a:extLst>
                  <a:ext uri="{0D108BD9-81ED-4DB2-BD59-A6C34878D82A}">
                    <a16:rowId xmlns:a16="http://schemas.microsoft.com/office/drawing/2014/main" val="266858737"/>
                  </a:ext>
                </a:extLst>
              </a:tr>
              <a:tr h="542767">
                <a:tc>
                  <a:txBody>
                    <a:bodyPr/>
                    <a:lstStyle/>
                    <a:p>
                      <a:r>
                        <a:rPr lang="en-IN" dirty="0"/>
                        <a:t>Text Rank</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dirty="0"/>
                        <a:t>Extractive</a:t>
                      </a:r>
                    </a:p>
                    <a:p>
                      <a:endParaRPr lang="en-IN" dirty="0"/>
                    </a:p>
                  </a:txBody>
                  <a:tcPr/>
                </a:tc>
                <a:tc>
                  <a:txBody>
                    <a:bodyPr/>
                    <a:lstStyle/>
                    <a:p>
                      <a:r>
                        <a:rPr lang="en-IN" dirty="0"/>
                        <a:t>Input Top-3= 490</a:t>
                      </a:r>
                    </a:p>
                  </a:txBody>
                  <a:tcPr/>
                </a:tc>
                <a:extLst>
                  <a:ext uri="{0D108BD9-81ED-4DB2-BD59-A6C34878D82A}">
                    <a16:rowId xmlns:a16="http://schemas.microsoft.com/office/drawing/2014/main" val="3825061095"/>
                  </a:ext>
                </a:extLst>
              </a:tr>
            </a:tbl>
          </a:graphicData>
        </a:graphic>
      </p:graphicFrame>
      <p:sp>
        <p:nvSpPr>
          <p:cNvPr id="6" name="TextBox 5">
            <a:extLst>
              <a:ext uri="{FF2B5EF4-FFF2-40B4-BE49-F238E27FC236}">
                <a16:creationId xmlns:a16="http://schemas.microsoft.com/office/drawing/2014/main" id="{2ABDAB0B-0994-43B8-9D4A-A85F65775894}"/>
              </a:ext>
            </a:extLst>
          </p:cNvPr>
          <p:cNvSpPr txBox="1"/>
          <p:nvPr/>
        </p:nvSpPr>
        <p:spPr>
          <a:xfrm>
            <a:off x="1261730" y="603253"/>
            <a:ext cx="3799367" cy="307777"/>
          </a:xfrm>
          <a:prstGeom prst="rect">
            <a:avLst/>
          </a:prstGeom>
          <a:noFill/>
        </p:spPr>
        <p:txBody>
          <a:bodyPr wrap="square" rtlCol="0">
            <a:spAutoFit/>
          </a:bodyPr>
          <a:lstStyle/>
          <a:p>
            <a:r>
              <a:rPr lang="en-IN" dirty="0"/>
              <a:t>Standard input text length : 5940 </a:t>
            </a:r>
          </a:p>
        </p:txBody>
      </p:sp>
    </p:spTree>
    <p:extLst>
      <p:ext uri="{BB962C8B-B14F-4D97-AF65-F5344CB8AC3E}">
        <p14:creationId xmlns:p14="http://schemas.microsoft.com/office/powerpoint/2010/main" val="2520416036"/>
      </p:ext>
    </p:extLst>
  </p:cSld>
  <p:clrMapOvr>
    <a:masterClrMapping/>
  </p:clrMapOvr>
  <p:transition>
    <p:fade thruBlk="1"/>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47FBBE-DC4D-4ACA-BCB8-717407C3E8A0}"/>
              </a:ext>
            </a:extLst>
          </p:cNvPr>
          <p:cNvSpPr>
            <a:spLocks noGrp="1"/>
          </p:cNvSpPr>
          <p:nvPr>
            <p:ph type="title"/>
          </p:nvPr>
        </p:nvSpPr>
        <p:spPr>
          <a:xfrm>
            <a:off x="678091" y="311460"/>
            <a:ext cx="7433400" cy="396300"/>
          </a:xfrm>
        </p:spPr>
        <p:txBody>
          <a:bodyPr/>
          <a:lstStyle/>
          <a:p>
            <a:r>
              <a:rPr lang="en-IN" dirty="0"/>
              <a:t>Preprocessing</a:t>
            </a:r>
          </a:p>
        </p:txBody>
      </p:sp>
      <p:sp>
        <p:nvSpPr>
          <p:cNvPr id="3" name="Text Placeholder 2">
            <a:extLst>
              <a:ext uri="{FF2B5EF4-FFF2-40B4-BE49-F238E27FC236}">
                <a16:creationId xmlns:a16="http://schemas.microsoft.com/office/drawing/2014/main" id="{1EDC583E-2CEA-4BDD-9CE0-4812175CA4D7}"/>
              </a:ext>
            </a:extLst>
          </p:cNvPr>
          <p:cNvSpPr>
            <a:spLocks noGrp="1"/>
          </p:cNvSpPr>
          <p:nvPr>
            <p:ph type="body" idx="1"/>
          </p:nvPr>
        </p:nvSpPr>
        <p:spPr>
          <a:xfrm>
            <a:off x="678091" y="1130663"/>
            <a:ext cx="7433400" cy="3595051"/>
          </a:xfrm>
        </p:spPr>
        <p:txBody>
          <a:bodyPr/>
          <a:lstStyle/>
          <a:p>
            <a:r>
              <a:rPr lang="en-IN" sz="2000" dirty="0"/>
              <a:t>Stopwords Removal</a:t>
            </a:r>
          </a:p>
          <a:p>
            <a:r>
              <a:rPr lang="en-IN" sz="2000" dirty="0"/>
              <a:t>Contraction mapping</a:t>
            </a:r>
          </a:p>
          <a:p>
            <a:r>
              <a:rPr lang="en-IN" sz="2000" dirty="0"/>
              <a:t>Text Cleaning</a:t>
            </a:r>
          </a:p>
          <a:p>
            <a:pPr lvl="1"/>
            <a:r>
              <a:rPr lang="en-IN" sz="2000" dirty="0"/>
              <a:t>Remove ‘s</a:t>
            </a:r>
          </a:p>
          <a:p>
            <a:pPr lvl="1"/>
            <a:r>
              <a:rPr lang="en-IN" sz="2000" dirty="0"/>
              <a:t>Remove “”</a:t>
            </a:r>
          </a:p>
          <a:p>
            <a:pPr lvl="1"/>
            <a:r>
              <a:rPr lang="en-IN" sz="2000" dirty="0"/>
              <a:t>Remove (Text-Between)</a:t>
            </a:r>
          </a:p>
          <a:p>
            <a:r>
              <a:rPr lang="en-IN" sz="2000" dirty="0"/>
              <a:t>Tokenization</a:t>
            </a:r>
          </a:p>
          <a:p>
            <a:pPr lvl="1"/>
            <a:r>
              <a:rPr lang="en-IN" sz="2000" dirty="0"/>
              <a:t>Sentence Tokenization</a:t>
            </a:r>
          </a:p>
          <a:p>
            <a:pPr lvl="1"/>
            <a:r>
              <a:rPr lang="en-IN" sz="2000" dirty="0"/>
              <a:t>Word Tokenization</a:t>
            </a:r>
          </a:p>
        </p:txBody>
      </p:sp>
    </p:spTree>
    <p:extLst>
      <p:ext uri="{BB962C8B-B14F-4D97-AF65-F5344CB8AC3E}">
        <p14:creationId xmlns:p14="http://schemas.microsoft.com/office/powerpoint/2010/main" val="842513011"/>
      </p:ext>
    </p:extLst>
  </p:cSld>
  <p:clrMapOvr>
    <a:masterClrMapping/>
  </p:clrMapOvr>
  <p:transition>
    <p:fade thruBlk="1"/>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19"/>
          <p:cNvSpPr txBox="1">
            <a:spLocks noGrp="1"/>
          </p:cNvSpPr>
          <p:nvPr>
            <p:ph type="ctrTitle"/>
          </p:nvPr>
        </p:nvSpPr>
        <p:spPr>
          <a:xfrm>
            <a:off x="350873" y="0"/>
            <a:ext cx="8399700" cy="616800"/>
          </a:xfrm>
          <a:prstGeom prst="rect">
            <a:avLst/>
          </a:prstGeom>
          <a:noFill/>
          <a:ln>
            <a:noFill/>
          </a:ln>
        </p:spPr>
        <p:txBody>
          <a:bodyPr spcFirstLastPara="1" wrap="square" lIns="0" tIns="0" rIns="0" bIns="0" anchor="ctr" anchorCtr="0">
            <a:noAutofit/>
          </a:bodyPr>
          <a:lstStyle/>
          <a:p>
            <a:pPr marL="0" lvl="0" indent="0" algn="l" rtl="0">
              <a:lnSpc>
                <a:spcPct val="90000"/>
              </a:lnSpc>
              <a:spcBef>
                <a:spcPts val="0"/>
              </a:spcBef>
              <a:spcAft>
                <a:spcPts val="0"/>
              </a:spcAft>
              <a:buSzPts val="6000"/>
              <a:buNone/>
            </a:pPr>
            <a:br>
              <a:rPr lang="en" sz="2800">
                <a:latin typeface="Times New Roman"/>
                <a:ea typeface="Times New Roman"/>
                <a:cs typeface="Times New Roman"/>
                <a:sym typeface="Times New Roman"/>
              </a:rPr>
            </a:br>
            <a:r>
              <a:rPr lang="en" sz="2800">
                <a:latin typeface="Times New Roman"/>
                <a:ea typeface="Times New Roman"/>
                <a:cs typeface="Times New Roman"/>
                <a:sym typeface="Times New Roman"/>
              </a:rPr>
              <a:t>REFERENCES</a:t>
            </a:r>
            <a:endParaRPr/>
          </a:p>
        </p:txBody>
      </p:sp>
      <p:sp>
        <p:nvSpPr>
          <p:cNvPr id="191" name="Google Shape;191;p19"/>
          <p:cNvSpPr txBox="1"/>
          <p:nvPr/>
        </p:nvSpPr>
        <p:spPr>
          <a:xfrm>
            <a:off x="4114800" y="2115879"/>
            <a:ext cx="914400" cy="9144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 name="Google Shape;192;p19"/>
          <p:cNvSpPr txBox="1"/>
          <p:nvPr/>
        </p:nvSpPr>
        <p:spPr>
          <a:xfrm>
            <a:off x="350875" y="956925"/>
            <a:ext cx="8399700" cy="307800"/>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rgbClr val="000000"/>
              </a:buClr>
              <a:buSzPts val="1400"/>
              <a:buFont typeface="Arial"/>
              <a:buNone/>
            </a:pPr>
            <a:endParaRPr>
              <a:latin typeface="Times New Roman"/>
              <a:ea typeface="Times New Roman"/>
              <a:cs typeface="Times New Roman"/>
              <a:sym typeface="Times New Roman"/>
            </a:endParaRPr>
          </a:p>
        </p:txBody>
      </p:sp>
      <p:sp>
        <p:nvSpPr>
          <p:cNvPr id="193" name="Google Shape;193;p19"/>
          <p:cNvSpPr txBox="1"/>
          <p:nvPr/>
        </p:nvSpPr>
        <p:spPr>
          <a:xfrm>
            <a:off x="8638800" y="4621150"/>
            <a:ext cx="442500" cy="384900"/>
          </a:xfrm>
          <a:prstGeom prst="rect">
            <a:avLst/>
          </a:prstGeom>
          <a:noFill/>
          <a:ln>
            <a:noFill/>
          </a:ln>
        </p:spPr>
        <p:txBody>
          <a:bodyPr spcFirstLastPara="1" wrap="square" lIns="91425" tIns="91425" rIns="91425" bIns="91425" anchor="t" anchorCtr="0">
            <a:spAutoFit/>
          </a:bodyPr>
          <a:lstStyle/>
          <a:p>
            <a:pPr marL="0" marR="0" lvl="0" indent="0" algn="r" rtl="0">
              <a:lnSpc>
                <a:spcPct val="100000"/>
              </a:lnSpc>
              <a:spcBef>
                <a:spcPts val="0"/>
              </a:spcBef>
              <a:spcAft>
                <a:spcPts val="0"/>
              </a:spcAft>
              <a:buClr>
                <a:srgbClr val="000000"/>
              </a:buClr>
              <a:buSzPts val="1300"/>
              <a:buFont typeface="Arial"/>
              <a:buNone/>
            </a:pPr>
            <a:r>
              <a:rPr lang="en" sz="1300" b="0" i="0" u="none" strike="noStrike" cap="none">
                <a:solidFill>
                  <a:schemeClr val="dk2"/>
                </a:solidFill>
                <a:latin typeface="Inria Sans Light"/>
                <a:ea typeface="Inria Sans Light"/>
                <a:cs typeface="Inria Sans Light"/>
                <a:sym typeface="Inria Sans Light"/>
              </a:rPr>
              <a:t>1</a:t>
            </a:r>
            <a:r>
              <a:rPr lang="en" sz="1300">
                <a:solidFill>
                  <a:schemeClr val="dk2"/>
                </a:solidFill>
                <a:latin typeface="Inria Sans Light"/>
                <a:ea typeface="Inria Sans Light"/>
                <a:cs typeface="Inria Sans Light"/>
                <a:sym typeface="Inria Sans Light"/>
              </a:rPr>
              <a:t>6</a:t>
            </a:r>
            <a:endParaRPr sz="1300" b="0" i="0" u="none" strike="noStrike" cap="none">
              <a:solidFill>
                <a:schemeClr val="dk2"/>
              </a:solidFill>
              <a:latin typeface="Inria Sans Light"/>
              <a:ea typeface="Inria Sans Light"/>
              <a:cs typeface="Inria Sans Light"/>
              <a:sym typeface="Inria Sans Light"/>
            </a:endParaRPr>
          </a:p>
        </p:txBody>
      </p:sp>
      <p:sp>
        <p:nvSpPr>
          <p:cNvPr id="194" name="Google Shape;194;p19"/>
          <p:cNvSpPr txBox="1"/>
          <p:nvPr/>
        </p:nvSpPr>
        <p:spPr>
          <a:xfrm>
            <a:off x="350875" y="853725"/>
            <a:ext cx="7968600" cy="3945000"/>
          </a:xfrm>
          <a:prstGeom prst="rect">
            <a:avLst/>
          </a:prstGeom>
          <a:noFill/>
          <a:ln>
            <a:noFill/>
          </a:ln>
        </p:spPr>
        <p:txBody>
          <a:bodyPr spcFirstLastPara="1" wrap="square" lIns="91425" tIns="91425" rIns="91425" bIns="91425" anchor="t" anchorCtr="0">
            <a:spAutoFit/>
          </a:bodyPr>
          <a:lstStyle/>
          <a:p>
            <a:pPr marL="457200" lvl="0" indent="-317500" algn="just" rtl="0">
              <a:lnSpc>
                <a:spcPct val="115000"/>
              </a:lnSpc>
              <a:spcBef>
                <a:spcPts val="0"/>
              </a:spcBef>
              <a:spcAft>
                <a:spcPts val="0"/>
              </a:spcAft>
              <a:buClr>
                <a:srgbClr val="292929"/>
              </a:buClr>
              <a:buSzPts val="1400"/>
              <a:buAutoNum type="arabicPeriod"/>
            </a:pPr>
            <a:r>
              <a:rPr lang="en">
                <a:solidFill>
                  <a:srgbClr val="292929"/>
                </a:solidFill>
              </a:rPr>
              <a:t>J.N.Madhuri,Ganesh Kumar.R “Extractive Text Summarization Using Sentence          Ranking,”Institute of Electrical and Electronics Engineers (IEEE),2019.</a:t>
            </a:r>
            <a:endParaRPr>
              <a:solidFill>
                <a:srgbClr val="292929"/>
              </a:solidFill>
            </a:endParaRPr>
          </a:p>
          <a:p>
            <a:pPr marL="457200" lvl="0" indent="0" algn="just" rtl="0">
              <a:lnSpc>
                <a:spcPct val="115000"/>
              </a:lnSpc>
              <a:spcBef>
                <a:spcPts val="0"/>
              </a:spcBef>
              <a:spcAft>
                <a:spcPts val="0"/>
              </a:spcAft>
              <a:buNone/>
            </a:pPr>
            <a:endParaRPr>
              <a:solidFill>
                <a:srgbClr val="292929"/>
              </a:solidFill>
            </a:endParaRPr>
          </a:p>
          <a:p>
            <a:pPr marL="457200" lvl="0" indent="-317500" algn="just" rtl="0">
              <a:spcBef>
                <a:spcPts val="0"/>
              </a:spcBef>
              <a:spcAft>
                <a:spcPts val="0"/>
              </a:spcAft>
              <a:buClr>
                <a:srgbClr val="292929"/>
              </a:buClr>
              <a:buSzPts val="1400"/>
              <a:buAutoNum type="arabicPeriod"/>
            </a:pPr>
            <a:r>
              <a:rPr lang="en">
                <a:solidFill>
                  <a:srgbClr val="292929"/>
                </a:solidFill>
              </a:rPr>
              <a:t>Siya Sadashiv Naik, Manisha Naik Gaonkar,” Extractive Text Summarization by Feature based sentence extraction using rule based,”IEEE International Conference On Recent Trends in Electronics Information &amp; Communication Technology (RTEICT),2017.</a:t>
            </a:r>
            <a:endParaRPr>
              <a:solidFill>
                <a:srgbClr val="292929"/>
              </a:solidFill>
            </a:endParaRPr>
          </a:p>
          <a:p>
            <a:pPr marL="457200" lvl="0" indent="0" algn="just" rtl="0">
              <a:spcBef>
                <a:spcPts val="0"/>
              </a:spcBef>
              <a:spcAft>
                <a:spcPts val="0"/>
              </a:spcAft>
              <a:buNone/>
            </a:pPr>
            <a:endParaRPr>
              <a:solidFill>
                <a:srgbClr val="292929"/>
              </a:solidFill>
            </a:endParaRPr>
          </a:p>
          <a:p>
            <a:pPr marL="457200" lvl="0" indent="-317500" algn="just" rtl="0">
              <a:spcBef>
                <a:spcPts val="0"/>
              </a:spcBef>
              <a:spcAft>
                <a:spcPts val="0"/>
              </a:spcAft>
              <a:buClr>
                <a:srgbClr val="292929"/>
              </a:buClr>
              <a:buSzPts val="1400"/>
              <a:buAutoNum type="arabicPeriod"/>
            </a:pPr>
            <a:r>
              <a:rPr lang="en">
                <a:solidFill>
                  <a:srgbClr val="292929"/>
                </a:solidFill>
              </a:rPr>
              <a:t>Aakanksha Sharaff, Amit Siddharth Khaire, Dimple Sharma,”Analyzing fuzzy based approach</a:t>
            </a:r>
            <a:r>
              <a:rPr lang="en" b="1">
                <a:solidFill>
                  <a:srgbClr val="292929"/>
                </a:solidFill>
              </a:rPr>
              <a:t> </a:t>
            </a:r>
            <a:r>
              <a:rPr lang="en">
                <a:solidFill>
                  <a:srgbClr val="292929"/>
                </a:solidFill>
              </a:rPr>
              <a:t>for extractive text summarization,”International Conference on Intelligent Computing and Control Systems (ICICCS 2019). </a:t>
            </a:r>
            <a:endParaRPr>
              <a:solidFill>
                <a:srgbClr val="292929"/>
              </a:solidFill>
            </a:endParaRPr>
          </a:p>
          <a:p>
            <a:pPr marL="457200" lvl="0" indent="0" algn="just" rtl="0">
              <a:spcBef>
                <a:spcPts val="0"/>
              </a:spcBef>
              <a:spcAft>
                <a:spcPts val="0"/>
              </a:spcAft>
              <a:buNone/>
            </a:pPr>
            <a:endParaRPr>
              <a:solidFill>
                <a:srgbClr val="292929"/>
              </a:solidFill>
            </a:endParaRPr>
          </a:p>
          <a:p>
            <a:pPr marL="457200" lvl="0" indent="-317500" algn="just" rtl="0">
              <a:spcBef>
                <a:spcPts val="0"/>
              </a:spcBef>
              <a:spcAft>
                <a:spcPts val="0"/>
              </a:spcAft>
              <a:buClr>
                <a:srgbClr val="292929"/>
              </a:buClr>
              <a:buSzPts val="1400"/>
              <a:buAutoNum type="arabicPeriod"/>
            </a:pPr>
            <a:r>
              <a:rPr lang="en">
                <a:solidFill>
                  <a:srgbClr val="292929"/>
                </a:solidFill>
              </a:rPr>
              <a:t>Kaiz Merchant, Yash Pande ,” NLP Based Latent Semantic Analysis for Legal Text Summarization,”IEEE,2018.</a:t>
            </a:r>
            <a:endParaRPr>
              <a:solidFill>
                <a:srgbClr val="292929"/>
              </a:solidFill>
            </a:endParaRPr>
          </a:p>
          <a:p>
            <a:pPr marL="457200" lvl="0" indent="0" algn="just" rtl="0">
              <a:spcBef>
                <a:spcPts val="0"/>
              </a:spcBef>
              <a:spcAft>
                <a:spcPts val="0"/>
              </a:spcAft>
              <a:buNone/>
            </a:pPr>
            <a:endParaRPr>
              <a:solidFill>
                <a:srgbClr val="292929"/>
              </a:solidFill>
            </a:endParaRPr>
          </a:p>
          <a:p>
            <a:pPr marL="457200" lvl="0" indent="-317500" algn="just" rtl="0">
              <a:spcBef>
                <a:spcPts val="0"/>
              </a:spcBef>
              <a:spcAft>
                <a:spcPts val="0"/>
              </a:spcAft>
              <a:buClr>
                <a:srgbClr val="292929"/>
              </a:buClr>
              <a:buSzPts val="1400"/>
              <a:buAutoNum type="arabicPeriod"/>
            </a:pPr>
            <a:r>
              <a:rPr lang="en">
                <a:solidFill>
                  <a:srgbClr val="292929"/>
                </a:solidFill>
              </a:rPr>
              <a:t>Abu Kaisar Mohammad Masum, Sheikh Abujar, Md Ashraful Islam Talukder, AKM Shahariar Azad Rabby, Syed Akhter Hossain,”</a:t>
            </a:r>
            <a:r>
              <a:rPr lang="en" i="1">
                <a:solidFill>
                  <a:srgbClr val="292929"/>
                </a:solidFill>
              </a:rPr>
              <a:t> Abstractive method of text summarization with sequence to sequence RNNs</a:t>
            </a:r>
            <a:r>
              <a:rPr lang="en">
                <a:solidFill>
                  <a:srgbClr val="292929"/>
                </a:solidFill>
              </a:rPr>
              <a:t>”,ICCCNT,2019.</a:t>
            </a:r>
            <a:endParaRPr>
              <a:solidFill>
                <a:srgbClr val="292929"/>
              </a:solidFill>
            </a:endParaRPr>
          </a:p>
        </p:txBody>
      </p:sp>
    </p:spTree>
  </p:cSld>
  <p:clrMapOvr>
    <a:masterClrMapping/>
  </p:clrMapOvr>
  <p:transition>
    <p:fade thruBlk="1"/>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20"/>
          <p:cNvSpPr txBox="1">
            <a:spLocks noGrp="1"/>
          </p:cNvSpPr>
          <p:nvPr>
            <p:ph type="sldNum" idx="12"/>
          </p:nvPr>
        </p:nvSpPr>
        <p:spPr>
          <a:xfrm>
            <a:off x="8404384" y="4673651"/>
            <a:ext cx="548700" cy="393600"/>
          </a:xfrm>
          <a:prstGeom prst="rect">
            <a:avLst/>
          </a:prstGeom>
          <a:noFill/>
          <a:ln>
            <a:noFill/>
          </a:ln>
        </p:spPr>
        <p:txBody>
          <a:bodyPr spcFirstLastPara="1" wrap="square" lIns="0" tIns="0" rIns="0" bIns="0" anchor="ctr" anchorCtr="0">
            <a:noAutofit/>
          </a:bodyPr>
          <a:lstStyle/>
          <a:p>
            <a:pPr marL="0" lvl="0" indent="0" algn="r" rtl="0">
              <a:lnSpc>
                <a:spcPct val="100000"/>
              </a:lnSpc>
              <a:spcBef>
                <a:spcPts val="0"/>
              </a:spcBef>
              <a:spcAft>
                <a:spcPts val="0"/>
              </a:spcAft>
              <a:buSzPts val="1300"/>
              <a:buNone/>
            </a:pPr>
            <a:r>
              <a:rPr lang="en"/>
              <a:t>17</a:t>
            </a:r>
            <a:endParaRPr/>
          </a:p>
        </p:txBody>
      </p:sp>
      <p:sp>
        <p:nvSpPr>
          <p:cNvPr id="200" name="Google Shape;200;p20"/>
          <p:cNvSpPr txBox="1">
            <a:spLocks noGrp="1"/>
          </p:cNvSpPr>
          <p:nvPr>
            <p:ph type="ctrTitle" idx="4294967295"/>
          </p:nvPr>
        </p:nvSpPr>
        <p:spPr>
          <a:xfrm>
            <a:off x="2026500" y="2050950"/>
            <a:ext cx="5091000" cy="1041600"/>
          </a:xfrm>
          <a:prstGeom prst="rect">
            <a:avLst/>
          </a:prstGeom>
          <a:noFill/>
          <a:ln>
            <a:noFill/>
          </a:ln>
        </p:spPr>
        <p:txBody>
          <a:bodyPr spcFirstLastPara="1" wrap="square" lIns="0" tIns="0" rIns="0" bIns="0" anchor="b" anchorCtr="0">
            <a:noAutofit/>
          </a:bodyPr>
          <a:lstStyle/>
          <a:p>
            <a:pPr marL="0" marR="0" lvl="0" indent="0" algn="ctr" rtl="0">
              <a:lnSpc>
                <a:spcPct val="90000"/>
              </a:lnSpc>
              <a:spcBef>
                <a:spcPts val="0"/>
              </a:spcBef>
              <a:spcAft>
                <a:spcPts val="0"/>
              </a:spcAft>
              <a:buClr>
                <a:schemeClr val="dk2"/>
              </a:buClr>
              <a:buSzPts val="3200"/>
              <a:buFont typeface="Inria Serif"/>
              <a:buNone/>
            </a:pPr>
            <a:r>
              <a:rPr lang="en" sz="7200" b="1" i="0" u="none" strike="noStrike" cap="none">
                <a:solidFill>
                  <a:schemeClr val="dk2"/>
                </a:solidFill>
                <a:latin typeface="Times New Roman"/>
                <a:ea typeface="Times New Roman"/>
                <a:cs typeface="Times New Roman"/>
                <a:sym typeface="Times New Roman"/>
              </a:rPr>
              <a:t>Thank You</a:t>
            </a:r>
            <a:endParaRPr sz="7200" b="1" i="0" u="none" strike="noStrike" cap="none">
              <a:solidFill>
                <a:schemeClr val="dk2"/>
              </a:solidFill>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sp>
        <p:nvSpPr>
          <p:cNvPr id="58" name="Google Shape;58;p3"/>
          <p:cNvSpPr txBox="1">
            <a:spLocks noGrp="1"/>
          </p:cNvSpPr>
          <p:nvPr>
            <p:ph type="title"/>
          </p:nvPr>
        </p:nvSpPr>
        <p:spPr>
          <a:xfrm>
            <a:off x="855300" y="836000"/>
            <a:ext cx="7433400" cy="396300"/>
          </a:xfrm>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SzPts val="3200"/>
              <a:buNone/>
            </a:pPr>
            <a:r>
              <a:rPr lang="en">
                <a:solidFill>
                  <a:srgbClr val="31343C"/>
                </a:solidFill>
                <a:latin typeface="Times New Roman"/>
                <a:ea typeface="Times New Roman"/>
                <a:cs typeface="Times New Roman"/>
                <a:sym typeface="Times New Roman"/>
              </a:rPr>
              <a:t>Introduction</a:t>
            </a:r>
            <a:endParaRPr>
              <a:solidFill>
                <a:srgbClr val="31343C"/>
              </a:solidFill>
              <a:latin typeface="Times New Roman"/>
              <a:ea typeface="Times New Roman"/>
              <a:cs typeface="Times New Roman"/>
              <a:sym typeface="Times New Roman"/>
            </a:endParaRPr>
          </a:p>
        </p:txBody>
      </p:sp>
      <p:sp>
        <p:nvSpPr>
          <p:cNvPr id="59" name="Google Shape;59;p3"/>
          <p:cNvSpPr txBox="1">
            <a:spLocks noGrp="1"/>
          </p:cNvSpPr>
          <p:nvPr>
            <p:ph type="sldNum" idx="12"/>
          </p:nvPr>
        </p:nvSpPr>
        <p:spPr>
          <a:xfrm>
            <a:off x="8404384" y="4673651"/>
            <a:ext cx="548700" cy="393600"/>
          </a:xfrm>
          <a:prstGeom prst="rect">
            <a:avLst/>
          </a:prstGeom>
          <a:noFill/>
          <a:ln>
            <a:noFill/>
          </a:ln>
        </p:spPr>
        <p:txBody>
          <a:bodyPr spcFirstLastPara="1" wrap="square" lIns="0" tIns="0" rIns="0" bIns="0" anchor="ctr" anchorCtr="0">
            <a:noAutofit/>
          </a:bodyPr>
          <a:lstStyle/>
          <a:p>
            <a:pPr marL="0" lvl="0" indent="0" algn="r" rtl="0">
              <a:lnSpc>
                <a:spcPct val="100000"/>
              </a:lnSpc>
              <a:spcBef>
                <a:spcPts val="0"/>
              </a:spcBef>
              <a:spcAft>
                <a:spcPts val="0"/>
              </a:spcAft>
              <a:buSzPts val="1300"/>
              <a:buNone/>
            </a:pPr>
            <a:r>
              <a:rPr lang="en"/>
              <a:t>3</a:t>
            </a:r>
            <a:endParaRPr/>
          </a:p>
        </p:txBody>
      </p:sp>
      <p:sp>
        <p:nvSpPr>
          <p:cNvPr id="60" name="Google Shape;60;p3"/>
          <p:cNvSpPr txBox="1">
            <a:spLocks noGrp="1"/>
          </p:cNvSpPr>
          <p:nvPr>
            <p:ph type="body" idx="1"/>
          </p:nvPr>
        </p:nvSpPr>
        <p:spPr>
          <a:xfrm>
            <a:off x="467221" y="1555147"/>
            <a:ext cx="8209500" cy="3118500"/>
          </a:xfrm>
          <a:prstGeom prst="rect">
            <a:avLst/>
          </a:prstGeom>
          <a:noFill/>
          <a:ln>
            <a:noFill/>
          </a:ln>
        </p:spPr>
        <p:txBody>
          <a:bodyPr spcFirstLastPara="1" wrap="square" lIns="0" tIns="0" rIns="0" bIns="0" anchor="t" anchorCtr="0">
            <a:noAutofit/>
          </a:bodyPr>
          <a:lstStyle/>
          <a:p>
            <a:pPr marL="0" lvl="0" indent="0" algn="just" rtl="0">
              <a:lnSpc>
                <a:spcPct val="115000"/>
              </a:lnSpc>
              <a:spcBef>
                <a:spcPts val="0"/>
              </a:spcBef>
              <a:spcAft>
                <a:spcPts val="0"/>
              </a:spcAft>
              <a:buNone/>
            </a:pPr>
            <a:r>
              <a:rPr lang="en" sz="1800">
                <a:latin typeface="Times New Roman"/>
                <a:ea typeface="Times New Roman"/>
                <a:cs typeface="Times New Roman"/>
                <a:sym typeface="Times New Roman"/>
              </a:rPr>
              <a:t>When we generally open news sites, we do not read every news article. We typically glance at the short news summary and then read more details if interested. Similarly, when we read a long paragraph, we generally list down the important points or  important phrases in our minds, they are a form of short summaries of the passage. As we can see that summarization is an important aspect in our day to day lives, it saves our time and efforts. Now imagine what if these short summaries were generated automatically for you for the given texts. Reducing the number of  text or generating short summaries with a computer program that retains the most important points of the original text would be a great tool to come in handy. </a:t>
            </a:r>
            <a:endParaRPr sz="1800">
              <a:latin typeface="Times New Roman"/>
              <a:ea typeface="Times New Roman"/>
              <a:cs typeface="Times New Roman"/>
              <a:sym typeface="Times New Roman"/>
            </a:endParaRPr>
          </a:p>
          <a:p>
            <a:pPr marL="0" lvl="0" indent="0" algn="just" rtl="0">
              <a:lnSpc>
                <a:spcPct val="115000"/>
              </a:lnSpc>
              <a:spcBef>
                <a:spcPts val="0"/>
              </a:spcBef>
              <a:spcAft>
                <a:spcPts val="0"/>
              </a:spcAft>
              <a:buNone/>
            </a:pPr>
            <a:endParaRPr sz="1800">
              <a:latin typeface="Times New Roman"/>
              <a:ea typeface="Times New Roman"/>
              <a:cs typeface="Times New Roman"/>
              <a:sym typeface="Times New Roman"/>
            </a:endParaRPr>
          </a:p>
          <a:p>
            <a:pPr marL="0" lvl="0" indent="0" algn="just" rtl="0">
              <a:lnSpc>
                <a:spcPct val="115000"/>
              </a:lnSpc>
              <a:spcBef>
                <a:spcPts val="0"/>
              </a:spcBef>
              <a:spcAft>
                <a:spcPts val="0"/>
              </a:spcAft>
              <a:buNone/>
            </a:pPr>
            <a:endParaRPr sz="1800">
              <a:latin typeface="Times New Roman"/>
              <a:ea typeface="Times New Roman"/>
              <a:cs typeface="Times New Roman"/>
              <a:sym typeface="Times New Roman"/>
            </a:endParaRPr>
          </a:p>
          <a:p>
            <a:pPr marL="0" lvl="0" indent="0" algn="just" rtl="0">
              <a:lnSpc>
                <a:spcPct val="115000"/>
              </a:lnSpc>
              <a:spcBef>
                <a:spcPts val="0"/>
              </a:spcBef>
              <a:spcAft>
                <a:spcPts val="0"/>
              </a:spcAft>
              <a:buNone/>
            </a:pPr>
            <a:endParaRPr sz="1800">
              <a:latin typeface="Times New Roman"/>
              <a:ea typeface="Times New Roman"/>
              <a:cs typeface="Times New Roman"/>
              <a:sym typeface="Times New Roman"/>
            </a:endParaRPr>
          </a:p>
          <a:p>
            <a:pPr marL="0" lvl="0" indent="0" algn="just" rtl="0">
              <a:lnSpc>
                <a:spcPct val="115000"/>
              </a:lnSpc>
              <a:spcBef>
                <a:spcPts val="0"/>
              </a:spcBef>
              <a:spcAft>
                <a:spcPts val="0"/>
              </a:spcAft>
              <a:buNone/>
            </a:pPr>
            <a:endParaRPr sz="1800">
              <a:latin typeface="Times New Roman"/>
              <a:ea typeface="Times New Roman"/>
              <a:cs typeface="Times New Roman"/>
              <a:sym typeface="Times New Roman"/>
            </a:endParaRPr>
          </a:p>
          <a:p>
            <a:pPr marL="0" lvl="0" indent="0" algn="just" rtl="0">
              <a:lnSpc>
                <a:spcPct val="115000"/>
              </a:lnSpc>
              <a:spcBef>
                <a:spcPts val="0"/>
              </a:spcBef>
              <a:spcAft>
                <a:spcPts val="0"/>
              </a:spcAft>
              <a:buNone/>
            </a:pPr>
            <a:endParaRPr sz="1800">
              <a:latin typeface="Times New Roman"/>
              <a:ea typeface="Times New Roman"/>
              <a:cs typeface="Times New Roman"/>
              <a:sym typeface="Times New Roman"/>
            </a:endParaRPr>
          </a:p>
          <a:p>
            <a:pPr marL="457200" lvl="0" indent="-228600" algn="just" rtl="0">
              <a:lnSpc>
                <a:spcPct val="115000"/>
              </a:lnSpc>
              <a:spcBef>
                <a:spcPts val="0"/>
              </a:spcBef>
              <a:spcAft>
                <a:spcPts val="0"/>
              </a:spcAft>
              <a:buSzPts val="2000"/>
              <a:buNone/>
            </a:pPr>
            <a:endParaRPr sz="1800">
              <a:latin typeface="Times New Roman"/>
              <a:ea typeface="Times New Roman"/>
              <a:cs typeface="Times New Roman"/>
              <a:sym typeface="Times New Roman"/>
            </a:endParaRPr>
          </a:p>
          <a:p>
            <a:pPr marL="457200" lvl="0" indent="-228600" algn="just" rtl="0">
              <a:lnSpc>
                <a:spcPct val="115000"/>
              </a:lnSpc>
              <a:spcBef>
                <a:spcPts val="0"/>
              </a:spcBef>
              <a:spcAft>
                <a:spcPts val="0"/>
              </a:spcAft>
              <a:buSzPts val="2000"/>
              <a:buNone/>
            </a:pPr>
            <a:endParaRPr sz="1800">
              <a:latin typeface="Times New Roman"/>
              <a:ea typeface="Times New Roman"/>
              <a:cs typeface="Times New Roman"/>
              <a:sym typeface="Times New Roman"/>
            </a:endParaRPr>
          </a:p>
          <a:p>
            <a:pPr marL="457200" lvl="0" indent="-355600" algn="just" rtl="0">
              <a:lnSpc>
                <a:spcPct val="115000"/>
              </a:lnSpc>
              <a:spcBef>
                <a:spcPts val="0"/>
              </a:spcBef>
              <a:spcAft>
                <a:spcPts val="0"/>
              </a:spcAft>
              <a:buSzPts val="2000"/>
              <a:buChar char="◺"/>
            </a:pPr>
            <a:endParaRPr sz="1800">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4"/>
          <p:cNvSpPr txBox="1">
            <a:spLocks noGrp="1"/>
          </p:cNvSpPr>
          <p:nvPr>
            <p:ph type="title"/>
          </p:nvPr>
        </p:nvSpPr>
        <p:spPr>
          <a:xfrm>
            <a:off x="855300" y="589980"/>
            <a:ext cx="7433400" cy="396300"/>
          </a:xfrm>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SzPts val="3200"/>
              <a:buNone/>
            </a:pPr>
            <a:r>
              <a:rPr lang="en">
                <a:solidFill>
                  <a:srgbClr val="31343C"/>
                </a:solidFill>
                <a:latin typeface="Times New Roman"/>
                <a:ea typeface="Times New Roman"/>
                <a:cs typeface="Times New Roman"/>
                <a:sym typeface="Times New Roman"/>
              </a:rPr>
              <a:t>Motivation</a:t>
            </a:r>
            <a:endParaRPr/>
          </a:p>
        </p:txBody>
      </p:sp>
      <p:sp>
        <p:nvSpPr>
          <p:cNvPr id="66" name="Google Shape;66;p4"/>
          <p:cNvSpPr txBox="1">
            <a:spLocks noGrp="1"/>
          </p:cNvSpPr>
          <p:nvPr>
            <p:ph type="body" idx="1"/>
          </p:nvPr>
        </p:nvSpPr>
        <p:spPr>
          <a:xfrm>
            <a:off x="855300" y="1519620"/>
            <a:ext cx="7433400" cy="3033900"/>
          </a:xfrm>
          <a:prstGeom prst="rect">
            <a:avLst/>
          </a:prstGeom>
          <a:noFill/>
          <a:ln>
            <a:noFill/>
          </a:ln>
        </p:spPr>
        <p:txBody>
          <a:bodyPr spcFirstLastPara="1" wrap="square" lIns="0" tIns="0" rIns="0" bIns="0" anchor="t" anchorCtr="0">
            <a:noAutofit/>
          </a:bodyPr>
          <a:lstStyle/>
          <a:p>
            <a:pPr marL="457200" lvl="0" indent="-381000" algn="just" rtl="0">
              <a:lnSpc>
                <a:spcPct val="115000"/>
              </a:lnSpc>
              <a:spcBef>
                <a:spcPts val="0"/>
              </a:spcBef>
              <a:spcAft>
                <a:spcPts val="0"/>
              </a:spcAft>
              <a:buClr>
                <a:schemeClr val="dk1"/>
              </a:buClr>
              <a:buSzPts val="2400"/>
              <a:buFont typeface="Noto Sans Symbols"/>
              <a:buChar char="⮚"/>
            </a:pPr>
            <a:r>
              <a:rPr lang="en" sz="1800">
                <a:latin typeface="Times New Roman"/>
                <a:ea typeface="Times New Roman"/>
                <a:cs typeface="Times New Roman"/>
                <a:sym typeface="Times New Roman"/>
              </a:rPr>
              <a:t>In today’s world, time is precious and equivalent to money, so no one has the time to read long reports.</a:t>
            </a:r>
            <a:endParaRPr/>
          </a:p>
          <a:p>
            <a:pPr marL="457200" lvl="0" indent="-381000" algn="just" rtl="0">
              <a:lnSpc>
                <a:spcPct val="115000"/>
              </a:lnSpc>
              <a:spcBef>
                <a:spcPts val="0"/>
              </a:spcBef>
              <a:spcAft>
                <a:spcPts val="0"/>
              </a:spcAft>
              <a:buClr>
                <a:schemeClr val="dk1"/>
              </a:buClr>
              <a:buSzPts val="2400"/>
              <a:buFont typeface="Noto Sans Symbols"/>
              <a:buChar char="⮚"/>
            </a:pPr>
            <a:r>
              <a:rPr lang="en" sz="1800">
                <a:latin typeface="Times New Roman"/>
                <a:ea typeface="Times New Roman"/>
                <a:cs typeface="Times New Roman"/>
                <a:sym typeface="Times New Roman"/>
              </a:rPr>
              <a:t>Hence our summarizer helps us to save that precious time by creating  short summaries of long texts and chapters . </a:t>
            </a:r>
            <a:endParaRPr sz="1800">
              <a:latin typeface="Times New Roman"/>
              <a:ea typeface="Times New Roman"/>
              <a:cs typeface="Times New Roman"/>
              <a:sym typeface="Times New Roman"/>
            </a:endParaRPr>
          </a:p>
          <a:p>
            <a:pPr marL="457200" lvl="0" indent="-381000" algn="just" rtl="0">
              <a:lnSpc>
                <a:spcPct val="115000"/>
              </a:lnSpc>
              <a:spcBef>
                <a:spcPts val="0"/>
              </a:spcBef>
              <a:spcAft>
                <a:spcPts val="0"/>
              </a:spcAft>
              <a:buClr>
                <a:schemeClr val="dk1"/>
              </a:buClr>
              <a:buSzPts val="2400"/>
              <a:buFont typeface="Noto Sans Symbols"/>
              <a:buChar char="⮚"/>
            </a:pPr>
            <a:r>
              <a:rPr lang="en" sz="1800">
                <a:latin typeface="Times New Roman"/>
                <a:ea typeface="Times New Roman"/>
                <a:cs typeface="Times New Roman"/>
                <a:sym typeface="Times New Roman"/>
              </a:rPr>
              <a:t>Our project can summarize audios and text into short summaries in order to give brief ideas of the important topics.</a:t>
            </a:r>
            <a:endParaRPr/>
          </a:p>
        </p:txBody>
      </p:sp>
      <p:sp>
        <p:nvSpPr>
          <p:cNvPr id="67" name="Google Shape;67;p4"/>
          <p:cNvSpPr txBox="1">
            <a:spLocks noGrp="1"/>
          </p:cNvSpPr>
          <p:nvPr>
            <p:ph type="sldNum" idx="12"/>
          </p:nvPr>
        </p:nvSpPr>
        <p:spPr>
          <a:xfrm>
            <a:off x="8404384" y="4673651"/>
            <a:ext cx="548700" cy="393600"/>
          </a:xfrm>
          <a:prstGeom prst="rect">
            <a:avLst/>
          </a:prstGeom>
          <a:noFill/>
          <a:ln>
            <a:noFill/>
          </a:ln>
        </p:spPr>
        <p:txBody>
          <a:bodyPr spcFirstLastPara="1" wrap="square" lIns="0" tIns="0" rIns="0" bIns="0" anchor="ctr" anchorCtr="0">
            <a:noAutofit/>
          </a:bodyPr>
          <a:lstStyle/>
          <a:p>
            <a:pPr marL="0" lvl="0" indent="0" algn="r" rtl="0">
              <a:lnSpc>
                <a:spcPct val="100000"/>
              </a:lnSpc>
              <a:spcBef>
                <a:spcPts val="0"/>
              </a:spcBef>
              <a:spcAft>
                <a:spcPts val="0"/>
              </a:spcAft>
              <a:buSzPts val="1300"/>
              <a:buNone/>
            </a:pPr>
            <a:r>
              <a:rPr lang="en"/>
              <a:t>4</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5"/>
          <p:cNvSpPr txBox="1">
            <a:spLocks noGrp="1"/>
          </p:cNvSpPr>
          <p:nvPr>
            <p:ph type="title"/>
          </p:nvPr>
        </p:nvSpPr>
        <p:spPr>
          <a:xfrm>
            <a:off x="855300" y="744560"/>
            <a:ext cx="7433400" cy="396300"/>
          </a:xfrm>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SzPts val="3200"/>
              <a:buNone/>
            </a:pPr>
            <a:r>
              <a:rPr lang="en">
                <a:solidFill>
                  <a:srgbClr val="31343C"/>
                </a:solidFill>
                <a:latin typeface="Times New Roman"/>
                <a:ea typeface="Times New Roman"/>
                <a:cs typeface="Times New Roman"/>
                <a:sym typeface="Times New Roman"/>
              </a:rPr>
              <a:t>Problem Statement</a:t>
            </a:r>
            <a:endParaRPr/>
          </a:p>
        </p:txBody>
      </p:sp>
      <p:sp>
        <p:nvSpPr>
          <p:cNvPr id="73" name="Google Shape;73;p5"/>
          <p:cNvSpPr txBox="1">
            <a:spLocks noGrp="1"/>
          </p:cNvSpPr>
          <p:nvPr>
            <p:ph type="body" idx="1"/>
          </p:nvPr>
        </p:nvSpPr>
        <p:spPr>
          <a:xfrm>
            <a:off x="855300" y="1513977"/>
            <a:ext cx="7433400" cy="3473100"/>
          </a:xfrm>
          <a:prstGeom prst="rect">
            <a:avLst/>
          </a:prstGeom>
          <a:noFill/>
          <a:ln>
            <a:noFill/>
          </a:ln>
        </p:spPr>
        <p:txBody>
          <a:bodyPr spcFirstLastPara="1" wrap="square" lIns="0" tIns="0" rIns="0" bIns="0" anchor="t" anchorCtr="0">
            <a:noAutofit/>
          </a:bodyPr>
          <a:lstStyle/>
          <a:p>
            <a:pPr marL="76200" lvl="0" indent="0" algn="just" rtl="0">
              <a:lnSpc>
                <a:spcPct val="115000"/>
              </a:lnSpc>
              <a:spcBef>
                <a:spcPts val="0"/>
              </a:spcBef>
              <a:spcAft>
                <a:spcPts val="0"/>
              </a:spcAft>
              <a:buSzPts val="2400"/>
              <a:buNone/>
            </a:pPr>
            <a:r>
              <a:rPr lang="en" sz="1800">
                <a:solidFill>
                  <a:srgbClr val="292929"/>
                </a:solidFill>
                <a:latin typeface="Times New Roman"/>
                <a:ea typeface="Times New Roman"/>
                <a:cs typeface="Times New Roman"/>
                <a:sym typeface="Times New Roman"/>
              </a:rPr>
              <a:t>Today, our world is parachuted by the gathering and dissemination of huge amount of data. With such a big amount of data circulating in the digital space, there is a need to develop machine learning algorithms that can automatically shorten longer texts and deliver accurate summaries that can fluently pass the intende</a:t>
            </a:r>
            <a:r>
              <a:rPr lang="en" sz="1800">
                <a:solidFill>
                  <a:srgbClr val="212328"/>
                </a:solidFill>
                <a:latin typeface="Times New Roman"/>
                <a:ea typeface="Times New Roman"/>
                <a:cs typeface="Times New Roman"/>
                <a:sym typeface="Times New Roman"/>
              </a:rPr>
              <a:t>d messages. So, an automated summary is an effective way to solve this problem. Hence, to produce summary without any human help while preserving the meaning of the original text document, we can use a ML model with  bi-directional RNN with LSTM in encoding and attention model in decoding layer by applying Sequence-To-Sequence model .</a:t>
            </a:r>
            <a:endParaRPr/>
          </a:p>
          <a:p>
            <a:pPr marL="76200" lvl="0" indent="0" algn="just" rtl="0">
              <a:lnSpc>
                <a:spcPct val="115000"/>
              </a:lnSpc>
              <a:spcBef>
                <a:spcPts val="0"/>
              </a:spcBef>
              <a:spcAft>
                <a:spcPts val="0"/>
              </a:spcAft>
              <a:buSzPts val="2400"/>
              <a:buNone/>
            </a:pPr>
            <a:endParaRPr/>
          </a:p>
        </p:txBody>
      </p:sp>
      <p:sp>
        <p:nvSpPr>
          <p:cNvPr id="74" name="Google Shape;74;p5"/>
          <p:cNvSpPr txBox="1">
            <a:spLocks noGrp="1"/>
          </p:cNvSpPr>
          <p:nvPr>
            <p:ph type="sldNum" idx="12"/>
          </p:nvPr>
        </p:nvSpPr>
        <p:spPr>
          <a:xfrm>
            <a:off x="8480584" y="4650791"/>
            <a:ext cx="548700" cy="393600"/>
          </a:xfrm>
          <a:prstGeom prst="rect">
            <a:avLst/>
          </a:prstGeom>
          <a:noFill/>
          <a:ln>
            <a:noFill/>
          </a:ln>
        </p:spPr>
        <p:txBody>
          <a:bodyPr spcFirstLastPara="1" wrap="square" lIns="0" tIns="0" rIns="0" bIns="0" anchor="ctr" anchorCtr="0">
            <a:noAutofit/>
          </a:bodyPr>
          <a:lstStyle/>
          <a:p>
            <a:pPr marL="0" lvl="0" indent="0" algn="r" rtl="0">
              <a:lnSpc>
                <a:spcPct val="100000"/>
              </a:lnSpc>
              <a:spcBef>
                <a:spcPts val="0"/>
              </a:spcBef>
              <a:spcAft>
                <a:spcPts val="0"/>
              </a:spcAft>
              <a:buSzPts val="1300"/>
              <a:buNone/>
            </a:pPr>
            <a:r>
              <a:rPr lang="en"/>
              <a:t>5</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6"/>
          <p:cNvSpPr txBox="1">
            <a:spLocks noGrp="1"/>
          </p:cNvSpPr>
          <p:nvPr>
            <p:ph type="ctrTitle"/>
          </p:nvPr>
        </p:nvSpPr>
        <p:spPr>
          <a:xfrm>
            <a:off x="855300" y="2004250"/>
            <a:ext cx="7433400" cy="646800"/>
          </a:xfrm>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SzPts val="4800"/>
              <a:buNone/>
            </a:pPr>
            <a:r>
              <a:rPr lang="en">
                <a:latin typeface="Times New Roman"/>
                <a:ea typeface="Times New Roman"/>
                <a:cs typeface="Times New Roman"/>
                <a:sym typeface="Times New Roman"/>
              </a:rPr>
              <a:t>Literature Review</a:t>
            </a:r>
            <a:endParaRPr>
              <a:latin typeface="Times New Roman"/>
              <a:ea typeface="Times New Roman"/>
              <a:cs typeface="Times New Roman"/>
              <a:sym typeface="Times New Roman"/>
            </a:endParaRPr>
          </a:p>
        </p:txBody>
      </p:sp>
      <p:sp>
        <p:nvSpPr>
          <p:cNvPr id="80" name="Google Shape;80;p6"/>
          <p:cNvSpPr txBox="1"/>
          <p:nvPr/>
        </p:nvSpPr>
        <p:spPr>
          <a:xfrm>
            <a:off x="8480584" y="4650791"/>
            <a:ext cx="548700" cy="3936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400"/>
              <a:buFont typeface="Arial"/>
              <a:buNone/>
            </a:pPr>
            <a:r>
              <a:rPr lang="en"/>
              <a:t>6</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7"/>
          <p:cNvSpPr txBox="1">
            <a:spLocks noGrp="1"/>
          </p:cNvSpPr>
          <p:nvPr>
            <p:ph type="sldNum" idx="4294967295"/>
          </p:nvPr>
        </p:nvSpPr>
        <p:spPr>
          <a:xfrm>
            <a:off x="8517388" y="4680688"/>
            <a:ext cx="548640" cy="393700"/>
          </a:xfrm>
          <a:prstGeom prst="rect">
            <a:avLst/>
          </a:prstGeom>
          <a:noFill/>
          <a:ln>
            <a:noFill/>
          </a:ln>
        </p:spPr>
        <p:txBody>
          <a:bodyPr spcFirstLastPara="1" wrap="square" lIns="0" tIns="0" rIns="0" bIns="0" anchor="ctr" anchorCtr="0">
            <a:noAutofit/>
          </a:bodyPr>
          <a:lstStyle/>
          <a:p>
            <a:pPr marL="0" lvl="0" indent="0" algn="r" rtl="0">
              <a:lnSpc>
                <a:spcPct val="100000"/>
              </a:lnSpc>
              <a:spcBef>
                <a:spcPts val="0"/>
              </a:spcBef>
              <a:spcAft>
                <a:spcPts val="0"/>
              </a:spcAft>
              <a:buSzPts val="1300"/>
              <a:buNone/>
            </a:pPr>
            <a:r>
              <a:rPr lang="en"/>
              <a:t>7</a:t>
            </a:r>
            <a:endParaRPr/>
          </a:p>
        </p:txBody>
      </p:sp>
      <p:sp>
        <p:nvSpPr>
          <p:cNvPr id="86" name="Google Shape;86;p7"/>
          <p:cNvSpPr/>
          <p:nvPr/>
        </p:nvSpPr>
        <p:spPr>
          <a:xfrm>
            <a:off x="0" y="2151288"/>
            <a:ext cx="9144000" cy="1011043"/>
          </a:xfrm>
          <a:custGeom>
            <a:avLst/>
            <a:gdLst/>
            <a:ahLst/>
            <a:cxnLst/>
            <a:rect l="l" t="t" r="r" b="b"/>
            <a:pathLst>
              <a:path w="12192000" h="1348058" extrusionOk="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w="228600" cap="flat" cmpd="sng">
            <a:solidFill>
              <a:schemeClr val="dk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7" name="Google Shape;87;p7"/>
          <p:cNvSpPr/>
          <p:nvPr/>
        </p:nvSpPr>
        <p:spPr>
          <a:xfrm>
            <a:off x="0" y="2165318"/>
            <a:ext cx="9144000" cy="1011043"/>
          </a:xfrm>
          <a:custGeom>
            <a:avLst/>
            <a:gdLst/>
            <a:ahLst/>
            <a:cxnLst/>
            <a:rect l="l" t="t" r="r" b="b"/>
            <a:pathLst>
              <a:path w="12192000" h="1348058" extrusionOk="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w="19050" cap="flat" cmpd="sng">
            <a:solidFill>
              <a:schemeClr val="l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88" name="Google Shape;88;p7"/>
          <p:cNvGrpSpPr/>
          <p:nvPr/>
        </p:nvGrpSpPr>
        <p:grpSpPr>
          <a:xfrm>
            <a:off x="1871399" y="1483661"/>
            <a:ext cx="473400" cy="473400"/>
            <a:chOff x="1786339" y="1703401"/>
            <a:chExt cx="473400" cy="473400"/>
          </a:xfrm>
        </p:grpSpPr>
        <p:sp>
          <p:nvSpPr>
            <p:cNvPr id="89" name="Google Shape;89;p7"/>
            <p:cNvSpPr/>
            <p:nvPr/>
          </p:nvSpPr>
          <p:spPr>
            <a:xfrm rot="8100000">
              <a:off x="1855667" y="1772729"/>
              <a:ext cx="334744" cy="334744"/>
            </a:xfrm>
            <a:prstGeom prst="teardrop">
              <a:avLst>
                <a:gd name="adj" fmla="val 10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050"/>
                <a:buFont typeface="Arial"/>
                <a:buNone/>
              </a:pPr>
              <a:endParaRPr sz="1050" b="0" i="0" u="none" strike="noStrike" cap="none">
                <a:solidFill>
                  <a:srgbClr val="31343C"/>
                </a:solidFill>
                <a:latin typeface="Times New Roman"/>
                <a:ea typeface="Times New Roman"/>
                <a:cs typeface="Times New Roman"/>
                <a:sym typeface="Times New Roman"/>
              </a:endParaRPr>
            </a:p>
          </p:txBody>
        </p:sp>
        <p:sp>
          <p:nvSpPr>
            <p:cNvPr id="90" name="Google Shape;90;p7"/>
            <p:cNvSpPr/>
            <p:nvPr/>
          </p:nvSpPr>
          <p:spPr>
            <a:xfrm>
              <a:off x="1955989" y="1866499"/>
              <a:ext cx="134100" cy="134100"/>
            </a:xfrm>
            <a:prstGeom prst="ellipse">
              <a:avLst/>
            </a:prstGeom>
            <a:solidFill>
              <a:schemeClr val="lt1"/>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050"/>
                <a:buFont typeface="Arial"/>
                <a:buNone/>
              </a:pPr>
              <a:r>
                <a:rPr lang="en" sz="1050" b="0" i="0" u="none" strike="noStrike" cap="none">
                  <a:solidFill>
                    <a:srgbClr val="31343C"/>
                  </a:solidFill>
                  <a:latin typeface="Times New Roman"/>
                  <a:ea typeface="Times New Roman"/>
                  <a:cs typeface="Times New Roman"/>
                  <a:sym typeface="Times New Roman"/>
                </a:rPr>
                <a:t>1</a:t>
              </a:r>
              <a:endParaRPr sz="1050" b="0" i="0" u="none" strike="noStrike" cap="none">
                <a:solidFill>
                  <a:srgbClr val="31343C"/>
                </a:solidFill>
                <a:latin typeface="Times New Roman"/>
                <a:ea typeface="Times New Roman"/>
                <a:cs typeface="Times New Roman"/>
                <a:sym typeface="Times New Roman"/>
              </a:endParaRPr>
            </a:p>
          </p:txBody>
        </p:sp>
      </p:grpSp>
      <p:grpSp>
        <p:nvGrpSpPr>
          <p:cNvPr id="91" name="Google Shape;91;p7"/>
          <p:cNvGrpSpPr/>
          <p:nvPr/>
        </p:nvGrpSpPr>
        <p:grpSpPr>
          <a:xfrm>
            <a:off x="3899474" y="1483661"/>
            <a:ext cx="473400" cy="473400"/>
            <a:chOff x="3814414" y="1703401"/>
            <a:chExt cx="473400" cy="473400"/>
          </a:xfrm>
        </p:grpSpPr>
        <p:sp>
          <p:nvSpPr>
            <p:cNvPr id="92" name="Google Shape;92;p7"/>
            <p:cNvSpPr/>
            <p:nvPr/>
          </p:nvSpPr>
          <p:spPr>
            <a:xfrm rot="8100000">
              <a:off x="3883742" y="1772729"/>
              <a:ext cx="334744" cy="334744"/>
            </a:xfrm>
            <a:prstGeom prst="teardrop">
              <a:avLst>
                <a:gd name="adj" fmla="val 100000"/>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050"/>
                <a:buFont typeface="Arial"/>
                <a:buNone/>
              </a:pPr>
              <a:endParaRPr sz="1050" b="0" i="0" u="none" strike="noStrike" cap="none">
                <a:solidFill>
                  <a:srgbClr val="31343C"/>
                </a:solidFill>
                <a:latin typeface="Times New Roman"/>
                <a:ea typeface="Times New Roman"/>
                <a:cs typeface="Times New Roman"/>
                <a:sym typeface="Times New Roman"/>
              </a:endParaRPr>
            </a:p>
          </p:txBody>
        </p:sp>
        <p:sp>
          <p:nvSpPr>
            <p:cNvPr id="93" name="Google Shape;93;p7"/>
            <p:cNvSpPr/>
            <p:nvPr/>
          </p:nvSpPr>
          <p:spPr>
            <a:xfrm>
              <a:off x="3984064" y="1866499"/>
              <a:ext cx="134100" cy="134100"/>
            </a:xfrm>
            <a:prstGeom prst="ellipse">
              <a:avLst/>
            </a:prstGeom>
            <a:solidFill>
              <a:schemeClr val="lt1"/>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050"/>
                <a:buFont typeface="Arial"/>
                <a:buNone/>
              </a:pPr>
              <a:r>
                <a:rPr lang="en" sz="1050" b="0" i="0" u="none" strike="noStrike" cap="none">
                  <a:solidFill>
                    <a:srgbClr val="31343C"/>
                  </a:solidFill>
                  <a:latin typeface="Times New Roman"/>
                  <a:ea typeface="Times New Roman"/>
                  <a:cs typeface="Times New Roman"/>
                  <a:sym typeface="Times New Roman"/>
                </a:rPr>
                <a:t>3</a:t>
              </a:r>
              <a:endParaRPr sz="1050" b="0" i="0" u="none" strike="noStrike" cap="none">
                <a:solidFill>
                  <a:srgbClr val="31343C"/>
                </a:solidFill>
                <a:latin typeface="Times New Roman"/>
                <a:ea typeface="Times New Roman"/>
                <a:cs typeface="Times New Roman"/>
                <a:sym typeface="Times New Roman"/>
              </a:endParaRPr>
            </a:p>
          </p:txBody>
        </p:sp>
      </p:grpSp>
      <p:grpSp>
        <p:nvGrpSpPr>
          <p:cNvPr id="94" name="Google Shape;94;p7"/>
          <p:cNvGrpSpPr/>
          <p:nvPr/>
        </p:nvGrpSpPr>
        <p:grpSpPr>
          <a:xfrm>
            <a:off x="5927549" y="1483661"/>
            <a:ext cx="473400" cy="473400"/>
            <a:chOff x="5842489" y="1703401"/>
            <a:chExt cx="473400" cy="473400"/>
          </a:xfrm>
        </p:grpSpPr>
        <p:sp>
          <p:nvSpPr>
            <p:cNvPr id="95" name="Google Shape;95;p7"/>
            <p:cNvSpPr/>
            <p:nvPr/>
          </p:nvSpPr>
          <p:spPr>
            <a:xfrm rot="8100000">
              <a:off x="5911817" y="1772729"/>
              <a:ext cx="334744" cy="334744"/>
            </a:xfrm>
            <a:prstGeom prst="teardrop">
              <a:avLst>
                <a:gd name="adj" fmla="val 100000"/>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050"/>
                <a:buFont typeface="Arial"/>
                <a:buNone/>
              </a:pPr>
              <a:endParaRPr sz="1050" b="0" i="0" u="none" strike="noStrike" cap="none">
                <a:solidFill>
                  <a:srgbClr val="31343C"/>
                </a:solidFill>
                <a:latin typeface="Times New Roman"/>
                <a:ea typeface="Times New Roman"/>
                <a:cs typeface="Times New Roman"/>
                <a:sym typeface="Times New Roman"/>
              </a:endParaRPr>
            </a:p>
          </p:txBody>
        </p:sp>
        <p:sp>
          <p:nvSpPr>
            <p:cNvPr id="96" name="Google Shape;96;p7"/>
            <p:cNvSpPr/>
            <p:nvPr/>
          </p:nvSpPr>
          <p:spPr>
            <a:xfrm>
              <a:off x="6012139" y="1866499"/>
              <a:ext cx="134100" cy="134100"/>
            </a:xfrm>
            <a:prstGeom prst="ellipse">
              <a:avLst/>
            </a:prstGeom>
            <a:solidFill>
              <a:schemeClr val="lt1"/>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050"/>
                <a:buFont typeface="Arial"/>
                <a:buNone/>
              </a:pPr>
              <a:r>
                <a:rPr lang="en" sz="1050" b="0" i="0" u="none" strike="noStrike" cap="none">
                  <a:solidFill>
                    <a:srgbClr val="31343C"/>
                  </a:solidFill>
                  <a:latin typeface="Times New Roman"/>
                  <a:ea typeface="Times New Roman"/>
                  <a:cs typeface="Times New Roman"/>
                  <a:sym typeface="Times New Roman"/>
                </a:rPr>
                <a:t>5</a:t>
              </a:r>
              <a:endParaRPr sz="1050" b="0" i="0" u="none" strike="noStrike" cap="none">
                <a:solidFill>
                  <a:srgbClr val="31343C"/>
                </a:solidFill>
                <a:latin typeface="Times New Roman"/>
                <a:ea typeface="Times New Roman"/>
                <a:cs typeface="Times New Roman"/>
                <a:sym typeface="Times New Roman"/>
              </a:endParaRPr>
            </a:p>
          </p:txBody>
        </p:sp>
      </p:grpSp>
      <p:grpSp>
        <p:nvGrpSpPr>
          <p:cNvPr id="97" name="Google Shape;97;p7"/>
          <p:cNvGrpSpPr/>
          <p:nvPr/>
        </p:nvGrpSpPr>
        <p:grpSpPr>
          <a:xfrm>
            <a:off x="4937799" y="3356560"/>
            <a:ext cx="473400" cy="473400"/>
            <a:chOff x="4852739" y="3576300"/>
            <a:chExt cx="473400" cy="473400"/>
          </a:xfrm>
        </p:grpSpPr>
        <p:sp>
          <p:nvSpPr>
            <p:cNvPr id="98" name="Google Shape;98;p7"/>
            <p:cNvSpPr/>
            <p:nvPr/>
          </p:nvSpPr>
          <p:spPr>
            <a:xfrm rot="-2700000">
              <a:off x="4922067" y="3645628"/>
              <a:ext cx="334744" cy="334744"/>
            </a:xfrm>
            <a:prstGeom prst="teardrop">
              <a:avLst>
                <a:gd name="adj" fmla="val 100000"/>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050"/>
                <a:buFont typeface="Arial"/>
                <a:buNone/>
              </a:pPr>
              <a:endParaRPr sz="1050" b="0" i="0" u="none" strike="noStrike" cap="none">
                <a:solidFill>
                  <a:srgbClr val="31343C"/>
                </a:solidFill>
                <a:latin typeface="Times New Roman"/>
                <a:ea typeface="Times New Roman"/>
                <a:cs typeface="Times New Roman"/>
                <a:sym typeface="Times New Roman"/>
              </a:endParaRPr>
            </a:p>
          </p:txBody>
        </p:sp>
        <p:sp>
          <p:nvSpPr>
            <p:cNvPr id="99" name="Google Shape;99;p7"/>
            <p:cNvSpPr/>
            <p:nvPr/>
          </p:nvSpPr>
          <p:spPr>
            <a:xfrm flipH="1">
              <a:off x="5022389" y="3752502"/>
              <a:ext cx="134100" cy="134100"/>
            </a:xfrm>
            <a:prstGeom prst="ellipse">
              <a:avLst/>
            </a:prstGeom>
            <a:solidFill>
              <a:schemeClr val="lt1"/>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050"/>
                <a:buFont typeface="Arial"/>
                <a:buNone/>
              </a:pPr>
              <a:r>
                <a:rPr lang="en" sz="1050" b="0" i="0" u="none" strike="noStrike" cap="none">
                  <a:solidFill>
                    <a:srgbClr val="31343C"/>
                  </a:solidFill>
                  <a:latin typeface="Times New Roman"/>
                  <a:ea typeface="Times New Roman"/>
                  <a:cs typeface="Times New Roman"/>
                  <a:sym typeface="Times New Roman"/>
                </a:rPr>
                <a:t>4</a:t>
              </a:r>
              <a:endParaRPr sz="1050" b="0" i="0" u="none" strike="noStrike" cap="none">
                <a:solidFill>
                  <a:srgbClr val="31343C"/>
                </a:solidFill>
                <a:latin typeface="Times New Roman"/>
                <a:ea typeface="Times New Roman"/>
                <a:cs typeface="Times New Roman"/>
                <a:sym typeface="Times New Roman"/>
              </a:endParaRPr>
            </a:p>
          </p:txBody>
        </p:sp>
      </p:grpSp>
      <p:grpSp>
        <p:nvGrpSpPr>
          <p:cNvPr id="100" name="Google Shape;100;p7"/>
          <p:cNvGrpSpPr/>
          <p:nvPr/>
        </p:nvGrpSpPr>
        <p:grpSpPr>
          <a:xfrm>
            <a:off x="2909724" y="3356560"/>
            <a:ext cx="473400" cy="473400"/>
            <a:chOff x="2824664" y="3576300"/>
            <a:chExt cx="473400" cy="473400"/>
          </a:xfrm>
        </p:grpSpPr>
        <p:sp>
          <p:nvSpPr>
            <p:cNvPr id="101" name="Google Shape;101;p7"/>
            <p:cNvSpPr/>
            <p:nvPr/>
          </p:nvSpPr>
          <p:spPr>
            <a:xfrm rot="-2700000">
              <a:off x="2893992" y="3645628"/>
              <a:ext cx="334744" cy="334744"/>
            </a:xfrm>
            <a:prstGeom prst="teardrop">
              <a:avLst>
                <a:gd name="adj" fmla="val 100000"/>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050"/>
                <a:buFont typeface="Arial"/>
                <a:buNone/>
              </a:pPr>
              <a:endParaRPr sz="1050" b="0" i="0" u="none" strike="noStrike" cap="none">
                <a:solidFill>
                  <a:srgbClr val="31343C"/>
                </a:solidFill>
                <a:latin typeface="Times New Roman"/>
                <a:ea typeface="Times New Roman"/>
                <a:cs typeface="Times New Roman"/>
                <a:sym typeface="Times New Roman"/>
              </a:endParaRPr>
            </a:p>
          </p:txBody>
        </p:sp>
        <p:sp>
          <p:nvSpPr>
            <p:cNvPr id="102" name="Google Shape;102;p7"/>
            <p:cNvSpPr/>
            <p:nvPr/>
          </p:nvSpPr>
          <p:spPr>
            <a:xfrm flipH="1">
              <a:off x="2994314" y="3752502"/>
              <a:ext cx="134100" cy="134100"/>
            </a:xfrm>
            <a:prstGeom prst="ellipse">
              <a:avLst/>
            </a:prstGeom>
            <a:solidFill>
              <a:schemeClr val="lt1"/>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050"/>
                <a:buFont typeface="Arial"/>
                <a:buNone/>
              </a:pPr>
              <a:r>
                <a:rPr lang="en" sz="1050" b="0" i="0" u="none" strike="noStrike" cap="none">
                  <a:solidFill>
                    <a:srgbClr val="31343C"/>
                  </a:solidFill>
                  <a:latin typeface="Times New Roman"/>
                  <a:ea typeface="Times New Roman"/>
                  <a:cs typeface="Times New Roman"/>
                  <a:sym typeface="Times New Roman"/>
                </a:rPr>
                <a:t>2</a:t>
              </a:r>
              <a:endParaRPr sz="1050" b="0" i="0" u="none" strike="noStrike" cap="none">
                <a:solidFill>
                  <a:srgbClr val="31343C"/>
                </a:solidFill>
                <a:latin typeface="Times New Roman"/>
                <a:ea typeface="Times New Roman"/>
                <a:cs typeface="Times New Roman"/>
                <a:sym typeface="Times New Roman"/>
              </a:endParaRPr>
            </a:p>
          </p:txBody>
        </p:sp>
      </p:grpSp>
      <p:sp>
        <p:nvSpPr>
          <p:cNvPr id="103" name="Google Shape;103;p7"/>
          <p:cNvSpPr txBox="1"/>
          <p:nvPr/>
        </p:nvSpPr>
        <p:spPr>
          <a:xfrm>
            <a:off x="1464910" y="936360"/>
            <a:ext cx="1286400" cy="533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Clr>
                <a:srgbClr val="000000"/>
              </a:buClr>
              <a:buSzPts val="1050"/>
              <a:buFont typeface="Arial"/>
              <a:buNone/>
            </a:pPr>
            <a:r>
              <a:rPr lang="en" sz="1050" b="0" i="0" u="none" strike="noStrike" cap="none">
                <a:solidFill>
                  <a:srgbClr val="31343C"/>
                </a:solidFill>
                <a:latin typeface="Times New Roman"/>
                <a:ea typeface="Times New Roman"/>
                <a:cs typeface="Times New Roman"/>
                <a:sym typeface="Times New Roman"/>
              </a:rPr>
              <a:t>Extractive Text Summarization using Sentence Ranking</a:t>
            </a:r>
            <a:endParaRPr sz="1050" b="0" i="0" u="none" strike="noStrike" cap="none">
              <a:solidFill>
                <a:srgbClr val="31343C"/>
              </a:solidFill>
              <a:latin typeface="Times New Roman"/>
              <a:ea typeface="Times New Roman"/>
              <a:cs typeface="Times New Roman"/>
              <a:sym typeface="Times New Roman"/>
            </a:endParaRPr>
          </a:p>
        </p:txBody>
      </p:sp>
      <p:sp>
        <p:nvSpPr>
          <p:cNvPr id="104" name="Google Shape;104;p7"/>
          <p:cNvSpPr txBox="1"/>
          <p:nvPr/>
        </p:nvSpPr>
        <p:spPr>
          <a:xfrm>
            <a:off x="4531299" y="3898605"/>
            <a:ext cx="1286400" cy="658984"/>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Clr>
                <a:srgbClr val="000000"/>
              </a:buClr>
              <a:buSzPts val="1050"/>
              <a:buFont typeface="Arial"/>
              <a:buNone/>
            </a:pPr>
            <a:r>
              <a:rPr lang="en" sz="1050" b="0" i="0" u="none" strike="noStrike" cap="none">
                <a:solidFill>
                  <a:srgbClr val="31343C"/>
                </a:solidFill>
                <a:latin typeface="Times New Roman"/>
                <a:ea typeface="Times New Roman"/>
                <a:cs typeface="Times New Roman"/>
                <a:sym typeface="Times New Roman"/>
              </a:rPr>
              <a:t>NLP based Latent Semantic Analysis for Legal Text Summarization</a:t>
            </a:r>
            <a:endParaRPr sz="1050" b="0" i="0" u="none" strike="noStrike" cap="none">
              <a:solidFill>
                <a:srgbClr val="31343C"/>
              </a:solidFill>
              <a:latin typeface="Times New Roman"/>
              <a:ea typeface="Times New Roman"/>
              <a:cs typeface="Times New Roman"/>
              <a:sym typeface="Times New Roman"/>
            </a:endParaRPr>
          </a:p>
        </p:txBody>
      </p:sp>
      <p:sp>
        <p:nvSpPr>
          <p:cNvPr id="105" name="Google Shape;105;p7"/>
          <p:cNvSpPr txBox="1"/>
          <p:nvPr/>
        </p:nvSpPr>
        <p:spPr>
          <a:xfrm>
            <a:off x="6492324" y="3843860"/>
            <a:ext cx="1286400" cy="533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Clr>
                <a:srgbClr val="000000"/>
              </a:buClr>
              <a:buSzPts val="1050"/>
              <a:buFont typeface="Arial"/>
              <a:buNone/>
            </a:pPr>
            <a:endParaRPr sz="1050" b="0" i="0" u="none" strike="noStrike" cap="none">
              <a:solidFill>
                <a:srgbClr val="31343C"/>
              </a:solidFill>
              <a:latin typeface="Times New Roman"/>
              <a:ea typeface="Times New Roman"/>
              <a:cs typeface="Times New Roman"/>
              <a:sym typeface="Times New Roman"/>
            </a:endParaRPr>
          </a:p>
        </p:txBody>
      </p:sp>
      <p:sp>
        <p:nvSpPr>
          <p:cNvPr id="106" name="Google Shape;106;p7"/>
          <p:cNvSpPr txBox="1"/>
          <p:nvPr/>
        </p:nvSpPr>
        <p:spPr>
          <a:xfrm>
            <a:off x="3585510" y="701284"/>
            <a:ext cx="1286400" cy="7137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000000"/>
              </a:buClr>
              <a:buSzPts val="1050"/>
              <a:buFont typeface="Arial"/>
              <a:buNone/>
            </a:pPr>
            <a:r>
              <a:rPr lang="en" sz="1050" b="0" i="0" u="none" strike="noStrike" cap="none">
                <a:solidFill>
                  <a:srgbClr val="31343C"/>
                </a:solidFill>
                <a:latin typeface="Times New Roman"/>
                <a:ea typeface="Times New Roman"/>
                <a:cs typeface="Times New Roman"/>
                <a:sym typeface="Times New Roman"/>
              </a:rPr>
              <a:t>Analyzing Fuzzy Based Approach for Extractive Text Summarization</a:t>
            </a:r>
            <a:endParaRPr sz="1050" b="0" i="0" u="none" strike="noStrike" cap="none">
              <a:solidFill>
                <a:srgbClr val="31343C"/>
              </a:solidFill>
              <a:latin typeface="Times New Roman"/>
              <a:ea typeface="Times New Roman"/>
              <a:cs typeface="Times New Roman"/>
              <a:sym typeface="Times New Roman"/>
            </a:endParaRPr>
          </a:p>
        </p:txBody>
      </p:sp>
      <p:sp>
        <p:nvSpPr>
          <p:cNvPr id="107" name="Google Shape;107;p7"/>
          <p:cNvSpPr txBox="1"/>
          <p:nvPr/>
        </p:nvSpPr>
        <p:spPr>
          <a:xfrm>
            <a:off x="5521049" y="669659"/>
            <a:ext cx="1286400" cy="814001"/>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000000"/>
              </a:buClr>
              <a:buSzPts val="1050"/>
              <a:buFont typeface="Arial"/>
              <a:buNone/>
            </a:pPr>
            <a:r>
              <a:rPr lang="en" sz="1050" b="0" i="0" u="none" strike="noStrike" cap="none">
                <a:solidFill>
                  <a:srgbClr val="31343C"/>
                </a:solidFill>
                <a:latin typeface="Times New Roman"/>
                <a:ea typeface="Times New Roman"/>
                <a:cs typeface="Times New Roman"/>
                <a:sym typeface="Times New Roman"/>
              </a:rPr>
              <a:t>Abstractive Method of Text Summarization with Sequence to Sequence RNN ’s</a:t>
            </a:r>
            <a:endParaRPr sz="1050" b="0" i="0" u="none" strike="noStrike" cap="none">
              <a:solidFill>
                <a:srgbClr val="31343C"/>
              </a:solidFill>
              <a:latin typeface="Times New Roman"/>
              <a:ea typeface="Times New Roman"/>
              <a:cs typeface="Times New Roman"/>
              <a:sym typeface="Times New Roman"/>
            </a:endParaRPr>
          </a:p>
        </p:txBody>
      </p:sp>
      <p:sp>
        <p:nvSpPr>
          <p:cNvPr id="108" name="Google Shape;108;p7"/>
          <p:cNvSpPr txBox="1"/>
          <p:nvPr/>
        </p:nvSpPr>
        <p:spPr>
          <a:xfrm>
            <a:off x="2503224" y="3871936"/>
            <a:ext cx="1286400" cy="895200"/>
          </a:xfrm>
          <a:prstGeom prst="rect">
            <a:avLst/>
          </a:prstGeom>
          <a:noFill/>
          <a:ln>
            <a:noFill/>
          </a:ln>
        </p:spPr>
        <p:txBody>
          <a:bodyPr spcFirstLastPara="1" wrap="square" lIns="0" tIns="0" rIns="0" bIns="0" anchor="t" anchorCtr="0">
            <a:noAutofit/>
          </a:bodyPr>
          <a:lstStyle/>
          <a:p>
            <a:pPr marL="0" marR="0" lvl="0" indent="0" algn="ctr" rtl="0">
              <a:lnSpc>
                <a:spcPct val="107000"/>
              </a:lnSpc>
              <a:spcBef>
                <a:spcPts val="0"/>
              </a:spcBef>
              <a:spcAft>
                <a:spcPts val="800"/>
              </a:spcAft>
              <a:buClr>
                <a:srgbClr val="000000"/>
              </a:buClr>
              <a:buSzPts val="1050"/>
              <a:buFont typeface="Arial"/>
              <a:buNone/>
            </a:pPr>
            <a:r>
              <a:rPr lang="en" sz="1050" b="0" i="0" u="none" strike="noStrike" cap="none">
                <a:solidFill>
                  <a:srgbClr val="000000"/>
                </a:solidFill>
                <a:latin typeface="Times New Roman"/>
                <a:ea typeface="Times New Roman"/>
                <a:cs typeface="Times New Roman"/>
                <a:sym typeface="Times New Roman"/>
              </a:rPr>
              <a:t>Extractive Text Summarization by Feature-Based Sentence Extraction </a:t>
            </a:r>
            <a:r>
              <a:rPr lang="en" sz="1050" b="0" i="0" u="none" strike="noStrike" cap="none">
                <a:solidFill>
                  <a:srgbClr val="31343C"/>
                </a:solidFill>
                <a:latin typeface="Times New Roman"/>
                <a:ea typeface="Times New Roman"/>
                <a:cs typeface="Times New Roman"/>
                <a:sym typeface="Times New Roman"/>
              </a:rPr>
              <a:t>using</a:t>
            </a:r>
            <a:r>
              <a:rPr lang="en" sz="1050" b="0" i="0" u="none" strike="noStrike" cap="none">
                <a:solidFill>
                  <a:srgbClr val="000000"/>
                </a:solidFill>
                <a:latin typeface="Times New Roman"/>
                <a:ea typeface="Times New Roman"/>
                <a:cs typeface="Times New Roman"/>
                <a:sym typeface="Times New Roman"/>
              </a:rPr>
              <a:t> Rule-Based concept</a:t>
            </a:r>
            <a:endParaRPr sz="1050" b="0" i="0" u="none" strike="noStrike" cap="none">
              <a:solidFill>
                <a:srgbClr val="000000"/>
              </a:solidFill>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8"/>
          <p:cNvSpPr txBox="1">
            <a:spLocks noGrp="1"/>
          </p:cNvSpPr>
          <p:nvPr>
            <p:ph type="body" idx="1"/>
          </p:nvPr>
        </p:nvSpPr>
        <p:spPr>
          <a:xfrm>
            <a:off x="407675" y="815150"/>
            <a:ext cx="8415900" cy="4049100"/>
          </a:xfrm>
          <a:prstGeom prst="rect">
            <a:avLst/>
          </a:prstGeom>
          <a:noFill/>
          <a:ln>
            <a:noFill/>
          </a:ln>
        </p:spPr>
        <p:txBody>
          <a:bodyPr spcFirstLastPara="1" wrap="square" lIns="0" tIns="0" rIns="0" bIns="0" anchor="t" anchorCtr="0">
            <a:noAutofit/>
          </a:bodyPr>
          <a:lstStyle/>
          <a:p>
            <a:pPr marL="457200" lvl="0" indent="-304800" algn="just" rtl="0">
              <a:lnSpc>
                <a:spcPct val="115000"/>
              </a:lnSpc>
              <a:spcBef>
                <a:spcPts val="0"/>
              </a:spcBef>
              <a:spcAft>
                <a:spcPts val="0"/>
              </a:spcAft>
              <a:buClr>
                <a:schemeClr val="dk1"/>
              </a:buClr>
              <a:buSzPts val="1200"/>
              <a:buFont typeface="Times New Roman"/>
              <a:buChar char="➢"/>
            </a:pPr>
            <a:r>
              <a:rPr lang="en" sz="1200">
                <a:latin typeface="Times New Roman"/>
                <a:ea typeface="Times New Roman"/>
                <a:cs typeface="Times New Roman"/>
                <a:sym typeface="Times New Roman"/>
              </a:rPr>
              <a:t>Dataset : 5 documents with 20 sentences</a:t>
            </a:r>
            <a:endParaRPr/>
          </a:p>
          <a:p>
            <a:pPr marL="457200" lvl="0" indent="-304800" algn="just" rtl="0">
              <a:lnSpc>
                <a:spcPct val="115000"/>
              </a:lnSpc>
              <a:spcBef>
                <a:spcPts val="0"/>
              </a:spcBef>
              <a:spcAft>
                <a:spcPts val="0"/>
              </a:spcAft>
              <a:buClr>
                <a:schemeClr val="dk1"/>
              </a:buClr>
              <a:buSzPts val="1200"/>
              <a:buFont typeface="Times New Roman"/>
              <a:buChar char="➢"/>
            </a:pPr>
            <a:r>
              <a:rPr lang="en" sz="1200">
                <a:latin typeface="Times New Roman"/>
                <a:ea typeface="Times New Roman"/>
                <a:cs typeface="Times New Roman"/>
                <a:sym typeface="Times New Roman"/>
              </a:rPr>
              <a:t>Moto : Summarize documents using Extractive Text Summarization.</a:t>
            </a:r>
            <a:endParaRPr/>
          </a:p>
          <a:p>
            <a:pPr marL="457200" lvl="0" indent="-304800" algn="just" rtl="0">
              <a:lnSpc>
                <a:spcPct val="115000"/>
              </a:lnSpc>
              <a:spcBef>
                <a:spcPts val="0"/>
              </a:spcBef>
              <a:spcAft>
                <a:spcPts val="0"/>
              </a:spcAft>
              <a:buClr>
                <a:schemeClr val="dk1"/>
              </a:buClr>
              <a:buSzPts val="1200"/>
              <a:buFont typeface="Times New Roman"/>
              <a:buChar char="➢"/>
            </a:pPr>
            <a:r>
              <a:rPr lang="en" sz="1200">
                <a:latin typeface="Times New Roman"/>
                <a:ea typeface="Times New Roman"/>
                <a:cs typeface="Times New Roman"/>
                <a:sym typeface="Times New Roman"/>
              </a:rPr>
              <a:t>Approach : Extractive Text Summarization using Sentence Ranking [1]</a:t>
            </a:r>
            <a:endParaRPr/>
          </a:p>
          <a:p>
            <a:pPr marL="457200" lvl="0" indent="-304800" algn="just" rtl="0">
              <a:lnSpc>
                <a:spcPct val="115000"/>
              </a:lnSpc>
              <a:spcBef>
                <a:spcPts val="0"/>
              </a:spcBef>
              <a:spcAft>
                <a:spcPts val="0"/>
              </a:spcAft>
              <a:buClr>
                <a:schemeClr val="dk1"/>
              </a:buClr>
              <a:buSzPts val="1200"/>
              <a:buFont typeface="Times New Roman"/>
              <a:buChar char="➢"/>
            </a:pPr>
            <a:r>
              <a:rPr lang="en" sz="1200">
                <a:latin typeface="Times New Roman"/>
                <a:ea typeface="Times New Roman"/>
                <a:cs typeface="Times New Roman"/>
                <a:sym typeface="Times New Roman"/>
              </a:rPr>
              <a:t>Implementation : </a:t>
            </a:r>
            <a:endParaRPr sz="1200">
              <a:latin typeface="Times New Roman"/>
              <a:ea typeface="Times New Roman"/>
              <a:cs typeface="Times New Roman"/>
              <a:sym typeface="Times New Roman"/>
            </a:endParaRPr>
          </a:p>
          <a:p>
            <a:pPr marL="914400" lvl="1" indent="-304800" algn="just" rtl="0">
              <a:lnSpc>
                <a:spcPct val="115000"/>
              </a:lnSpc>
              <a:spcBef>
                <a:spcPts val="0"/>
              </a:spcBef>
              <a:spcAft>
                <a:spcPts val="0"/>
              </a:spcAft>
              <a:buClr>
                <a:schemeClr val="dk1"/>
              </a:buClr>
              <a:buSzPts val="1200"/>
              <a:buFont typeface="Times New Roman"/>
              <a:buChar char="○"/>
            </a:pPr>
            <a:r>
              <a:rPr lang="en" sz="1200">
                <a:latin typeface="Times New Roman"/>
                <a:ea typeface="Times New Roman"/>
                <a:cs typeface="Times New Roman"/>
                <a:sym typeface="Times New Roman"/>
              </a:rPr>
              <a:t>Firstly, the file which is given as input is tokenized.</a:t>
            </a:r>
            <a:endParaRPr sz="1200">
              <a:latin typeface="Times New Roman"/>
              <a:ea typeface="Times New Roman"/>
              <a:cs typeface="Times New Roman"/>
              <a:sym typeface="Times New Roman"/>
            </a:endParaRPr>
          </a:p>
          <a:p>
            <a:pPr marL="914400" lvl="1" indent="-304800" algn="just" rtl="0">
              <a:lnSpc>
                <a:spcPct val="115000"/>
              </a:lnSpc>
              <a:spcBef>
                <a:spcPts val="0"/>
              </a:spcBef>
              <a:spcAft>
                <a:spcPts val="0"/>
              </a:spcAft>
              <a:buClr>
                <a:schemeClr val="dk1"/>
              </a:buClr>
              <a:buSzPts val="1200"/>
              <a:buFont typeface="Times New Roman"/>
              <a:buChar char="○"/>
            </a:pPr>
            <a:r>
              <a:rPr lang="en" sz="1200">
                <a:latin typeface="Times New Roman"/>
                <a:ea typeface="Times New Roman"/>
                <a:cs typeface="Times New Roman"/>
                <a:sym typeface="Times New Roman"/>
              </a:rPr>
              <a:t> The stop words are removed from the text. </a:t>
            </a:r>
            <a:endParaRPr sz="1200">
              <a:latin typeface="Times New Roman"/>
              <a:ea typeface="Times New Roman"/>
              <a:cs typeface="Times New Roman"/>
              <a:sym typeface="Times New Roman"/>
            </a:endParaRPr>
          </a:p>
          <a:p>
            <a:pPr marL="914400" lvl="1" indent="-304800" algn="just" rtl="0">
              <a:lnSpc>
                <a:spcPct val="115000"/>
              </a:lnSpc>
              <a:spcBef>
                <a:spcPts val="0"/>
              </a:spcBef>
              <a:spcAft>
                <a:spcPts val="0"/>
              </a:spcAft>
              <a:buClr>
                <a:schemeClr val="dk1"/>
              </a:buClr>
              <a:buSzPts val="1200"/>
              <a:buFont typeface="Times New Roman"/>
              <a:buChar char="○"/>
            </a:pPr>
            <a:r>
              <a:rPr lang="en" sz="1200">
                <a:latin typeface="Times New Roman"/>
                <a:ea typeface="Times New Roman"/>
                <a:cs typeface="Times New Roman"/>
                <a:sym typeface="Times New Roman"/>
              </a:rPr>
              <a:t>The words which are remained are considered as a keyword. </a:t>
            </a:r>
            <a:endParaRPr sz="1200">
              <a:latin typeface="Times New Roman"/>
              <a:ea typeface="Times New Roman"/>
              <a:cs typeface="Times New Roman"/>
              <a:sym typeface="Times New Roman"/>
            </a:endParaRPr>
          </a:p>
          <a:p>
            <a:pPr marL="914400" lvl="1" indent="-304800" algn="just" rtl="0">
              <a:lnSpc>
                <a:spcPct val="115000"/>
              </a:lnSpc>
              <a:spcBef>
                <a:spcPts val="0"/>
              </a:spcBef>
              <a:spcAft>
                <a:spcPts val="0"/>
              </a:spcAft>
              <a:buClr>
                <a:schemeClr val="dk1"/>
              </a:buClr>
              <a:buSzPts val="1200"/>
              <a:buFont typeface="Times New Roman"/>
              <a:buChar char="○"/>
            </a:pPr>
            <a:r>
              <a:rPr lang="en" sz="1200">
                <a:latin typeface="Times New Roman"/>
                <a:ea typeface="Times New Roman"/>
                <a:cs typeface="Times New Roman"/>
                <a:sym typeface="Times New Roman"/>
              </a:rPr>
              <a:t>After completing this preprocessing step we are calculating frequency.</a:t>
            </a:r>
            <a:endParaRPr sz="1200">
              <a:latin typeface="Times New Roman"/>
              <a:ea typeface="Times New Roman"/>
              <a:cs typeface="Times New Roman"/>
              <a:sym typeface="Times New Roman"/>
            </a:endParaRPr>
          </a:p>
          <a:p>
            <a:pPr marL="914400" lvl="1" indent="-304800" algn="just" rtl="0">
              <a:lnSpc>
                <a:spcPct val="115000"/>
              </a:lnSpc>
              <a:spcBef>
                <a:spcPts val="0"/>
              </a:spcBef>
              <a:spcAft>
                <a:spcPts val="0"/>
              </a:spcAft>
              <a:buClr>
                <a:schemeClr val="dk1"/>
              </a:buClr>
              <a:buSzPts val="1200"/>
              <a:buFont typeface="Times New Roman"/>
              <a:buChar char="○"/>
            </a:pPr>
            <a:r>
              <a:rPr lang="en" sz="1200">
                <a:latin typeface="Times New Roman"/>
                <a:ea typeface="Times New Roman"/>
                <a:cs typeface="Times New Roman"/>
                <a:sym typeface="Times New Roman"/>
              </a:rPr>
              <a:t>Now weighted frequency of the word is calculated.</a:t>
            </a:r>
            <a:endParaRPr sz="1200">
              <a:latin typeface="Times New Roman"/>
              <a:ea typeface="Times New Roman"/>
              <a:cs typeface="Times New Roman"/>
              <a:sym typeface="Times New Roman"/>
            </a:endParaRPr>
          </a:p>
          <a:p>
            <a:pPr marL="914400" lvl="1" indent="-304800" algn="just" rtl="0">
              <a:lnSpc>
                <a:spcPct val="115000"/>
              </a:lnSpc>
              <a:spcBef>
                <a:spcPts val="0"/>
              </a:spcBef>
              <a:spcAft>
                <a:spcPts val="0"/>
              </a:spcAft>
              <a:buClr>
                <a:schemeClr val="dk1"/>
              </a:buClr>
              <a:buSzPts val="1200"/>
              <a:buFont typeface="Times New Roman"/>
              <a:buChar char="○"/>
            </a:pPr>
            <a:r>
              <a:rPr lang="en" sz="1200">
                <a:latin typeface="Times New Roman"/>
                <a:ea typeface="Times New Roman"/>
                <a:cs typeface="Times New Roman"/>
                <a:sym typeface="Times New Roman"/>
              </a:rPr>
              <a:t>Finally, summarizer will extract the high weighted frequency sentences and the extracted sentences are converted into audio form.</a:t>
            </a:r>
            <a:endParaRPr/>
          </a:p>
          <a:p>
            <a:pPr marL="457200" lvl="0" indent="0" algn="just" rtl="0">
              <a:lnSpc>
                <a:spcPct val="115000"/>
              </a:lnSpc>
              <a:spcBef>
                <a:spcPts val="0"/>
              </a:spcBef>
              <a:spcAft>
                <a:spcPts val="0"/>
              </a:spcAft>
              <a:buSzPts val="2400"/>
              <a:buNone/>
            </a:pPr>
            <a:endParaRPr sz="1200">
              <a:latin typeface="Times New Roman"/>
              <a:ea typeface="Times New Roman"/>
              <a:cs typeface="Times New Roman"/>
              <a:sym typeface="Times New Roman"/>
            </a:endParaRPr>
          </a:p>
          <a:p>
            <a:pPr marL="457200" lvl="0" indent="-304800" algn="just" rtl="0">
              <a:lnSpc>
                <a:spcPct val="115000"/>
              </a:lnSpc>
              <a:spcBef>
                <a:spcPts val="0"/>
              </a:spcBef>
              <a:spcAft>
                <a:spcPts val="0"/>
              </a:spcAft>
              <a:buClr>
                <a:schemeClr val="dk1"/>
              </a:buClr>
              <a:buSzPts val="1200"/>
              <a:buFont typeface="Times New Roman"/>
              <a:buChar char="➢"/>
            </a:pPr>
            <a:r>
              <a:rPr lang="en" sz="1200">
                <a:latin typeface="Times New Roman"/>
                <a:ea typeface="Times New Roman"/>
                <a:cs typeface="Times New Roman"/>
                <a:sym typeface="Times New Roman"/>
              </a:rPr>
              <a:t>DRAWBACK : Accuracy level is low.</a:t>
            </a:r>
            <a:endParaRPr/>
          </a:p>
          <a:p>
            <a:pPr marL="457200" lvl="0" indent="0" algn="just" rtl="0">
              <a:lnSpc>
                <a:spcPct val="115000"/>
              </a:lnSpc>
              <a:spcBef>
                <a:spcPts val="0"/>
              </a:spcBef>
              <a:spcAft>
                <a:spcPts val="0"/>
              </a:spcAft>
              <a:buSzPts val="2400"/>
              <a:buNone/>
            </a:pPr>
            <a:endParaRPr sz="1200">
              <a:latin typeface="Times New Roman"/>
              <a:ea typeface="Times New Roman"/>
              <a:cs typeface="Times New Roman"/>
              <a:sym typeface="Times New Roman"/>
            </a:endParaRPr>
          </a:p>
          <a:p>
            <a:pPr marL="457200" lvl="0" indent="-304800" algn="just" rtl="0">
              <a:lnSpc>
                <a:spcPct val="115000"/>
              </a:lnSpc>
              <a:spcBef>
                <a:spcPts val="0"/>
              </a:spcBef>
              <a:spcAft>
                <a:spcPts val="0"/>
              </a:spcAft>
              <a:buClr>
                <a:schemeClr val="dk1"/>
              </a:buClr>
              <a:buSzPts val="1200"/>
              <a:buFont typeface="Times New Roman"/>
              <a:buChar char="➢"/>
            </a:pPr>
            <a:r>
              <a:rPr lang="en" sz="1200">
                <a:latin typeface="Times New Roman"/>
                <a:ea typeface="Times New Roman"/>
                <a:cs typeface="Times New Roman"/>
                <a:sym typeface="Times New Roman"/>
              </a:rPr>
              <a:t>FUTURE SCOPE : Multiple documents of similar topic can also be summarized.</a:t>
            </a:r>
            <a:endParaRPr/>
          </a:p>
        </p:txBody>
      </p:sp>
      <p:sp>
        <p:nvSpPr>
          <p:cNvPr id="114" name="Google Shape;114;p8"/>
          <p:cNvSpPr txBox="1">
            <a:spLocks noGrp="1"/>
          </p:cNvSpPr>
          <p:nvPr>
            <p:ph type="sldNum" idx="12"/>
          </p:nvPr>
        </p:nvSpPr>
        <p:spPr>
          <a:xfrm>
            <a:off x="8404384" y="4673651"/>
            <a:ext cx="548700" cy="393600"/>
          </a:xfrm>
          <a:prstGeom prst="rect">
            <a:avLst/>
          </a:prstGeom>
          <a:noFill/>
          <a:ln>
            <a:noFill/>
          </a:ln>
        </p:spPr>
        <p:txBody>
          <a:bodyPr spcFirstLastPara="1" wrap="square" lIns="0" tIns="0" rIns="0" bIns="0" anchor="ctr" anchorCtr="0">
            <a:noAutofit/>
          </a:bodyPr>
          <a:lstStyle/>
          <a:p>
            <a:pPr marL="0" lvl="0" indent="0" algn="r" rtl="0">
              <a:lnSpc>
                <a:spcPct val="100000"/>
              </a:lnSpc>
              <a:spcBef>
                <a:spcPts val="0"/>
              </a:spcBef>
              <a:spcAft>
                <a:spcPts val="0"/>
              </a:spcAft>
              <a:buSzPts val="1300"/>
              <a:buNone/>
            </a:pPr>
            <a:r>
              <a:rPr lang="en"/>
              <a:t>8</a:t>
            </a:r>
            <a:endParaRPr/>
          </a:p>
        </p:txBody>
      </p:sp>
      <p:sp>
        <p:nvSpPr>
          <p:cNvPr id="115" name="Google Shape;115;p8"/>
          <p:cNvSpPr txBox="1">
            <a:spLocks noGrp="1"/>
          </p:cNvSpPr>
          <p:nvPr>
            <p:ph type="title"/>
          </p:nvPr>
        </p:nvSpPr>
        <p:spPr>
          <a:xfrm>
            <a:off x="855345" y="93345"/>
            <a:ext cx="7488555" cy="353695"/>
          </a:xfrm>
          <a:prstGeom prst="rect">
            <a:avLst/>
          </a:prstGeom>
          <a:noFill/>
          <a:ln>
            <a:noFill/>
          </a:ln>
        </p:spPr>
        <p:txBody>
          <a:bodyPr spcFirstLastPara="1" wrap="square" lIns="0" tIns="0" rIns="0" bIns="0" anchor="b" anchorCtr="0">
            <a:noAutofit/>
          </a:bodyPr>
          <a:lstStyle/>
          <a:p>
            <a:pPr marL="0" lvl="0" indent="0" algn="ctr" rtl="0">
              <a:lnSpc>
                <a:spcPct val="90000"/>
              </a:lnSpc>
              <a:spcBef>
                <a:spcPts val="0"/>
              </a:spcBef>
              <a:spcAft>
                <a:spcPts val="0"/>
              </a:spcAft>
              <a:buSzPts val="3200"/>
              <a:buNone/>
            </a:pPr>
            <a:r>
              <a:rPr lang="en" sz="1600">
                <a:solidFill>
                  <a:srgbClr val="31343C"/>
                </a:solidFill>
                <a:latin typeface="Times New Roman"/>
                <a:ea typeface="Times New Roman"/>
                <a:cs typeface="Times New Roman"/>
                <a:sym typeface="Times New Roman"/>
              </a:rPr>
              <a:t>Extractive Text Summarization using Sentence Ranking</a:t>
            </a:r>
            <a:endParaRPr sz="1600">
              <a:latin typeface="Times New Roman"/>
              <a:ea typeface="Times New Roman"/>
              <a:cs typeface="Times New Roman"/>
              <a:sym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10"/>
          <p:cNvSpPr txBox="1">
            <a:spLocks noGrp="1"/>
          </p:cNvSpPr>
          <p:nvPr>
            <p:ph type="body" idx="1"/>
          </p:nvPr>
        </p:nvSpPr>
        <p:spPr>
          <a:xfrm>
            <a:off x="351790" y="728345"/>
            <a:ext cx="5323840" cy="4339590"/>
          </a:xfrm>
          <a:prstGeom prst="rect">
            <a:avLst/>
          </a:prstGeom>
          <a:noFill/>
          <a:ln>
            <a:noFill/>
          </a:ln>
        </p:spPr>
        <p:txBody>
          <a:bodyPr spcFirstLastPara="1" wrap="square" lIns="0" tIns="0" rIns="0" bIns="0" anchor="t" anchorCtr="0">
            <a:noAutofit/>
          </a:bodyPr>
          <a:lstStyle/>
          <a:p>
            <a:pPr marL="457200" lvl="0" indent="-304800" algn="just" rtl="0">
              <a:lnSpc>
                <a:spcPct val="115000"/>
              </a:lnSpc>
              <a:spcBef>
                <a:spcPts val="0"/>
              </a:spcBef>
              <a:spcAft>
                <a:spcPts val="0"/>
              </a:spcAft>
              <a:buClr>
                <a:schemeClr val="dk1"/>
              </a:buClr>
              <a:buSzPts val="1200"/>
              <a:buFont typeface="Times New Roman"/>
              <a:buChar char="➢"/>
            </a:pPr>
            <a:r>
              <a:rPr lang="en" sz="1200">
                <a:latin typeface="Times New Roman"/>
                <a:ea typeface="Times New Roman"/>
                <a:cs typeface="Times New Roman"/>
                <a:sym typeface="Times New Roman"/>
              </a:rPr>
              <a:t>Dataset : Document Understanding Conferences (DUC) 2002 dataset.</a:t>
            </a:r>
            <a:endParaRPr/>
          </a:p>
          <a:p>
            <a:pPr marL="457200" lvl="0" indent="-304800" algn="just" rtl="0">
              <a:lnSpc>
                <a:spcPct val="115000"/>
              </a:lnSpc>
              <a:spcBef>
                <a:spcPts val="0"/>
              </a:spcBef>
              <a:spcAft>
                <a:spcPts val="0"/>
              </a:spcAft>
              <a:buClr>
                <a:schemeClr val="dk1"/>
              </a:buClr>
              <a:buSzPts val="1200"/>
              <a:buFont typeface="Times New Roman"/>
              <a:buChar char="➢"/>
            </a:pPr>
            <a:r>
              <a:rPr lang="en" sz="1200">
                <a:latin typeface="Times New Roman"/>
                <a:ea typeface="Times New Roman"/>
                <a:cs typeface="Times New Roman"/>
                <a:sym typeface="Times New Roman"/>
              </a:rPr>
              <a:t>Work : Summarize documents using Extractive Text Summarization.</a:t>
            </a:r>
            <a:endParaRPr/>
          </a:p>
          <a:p>
            <a:pPr marL="457200" lvl="0" indent="-304800" algn="just" rtl="0">
              <a:lnSpc>
                <a:spcPct val="115000"/>
              </a:lnSpc>
              <a:spcBef>
                <a:spcPts val="0"/>
              </a:spcBef>
              <a:spcAft>
                <a:spcPts val="0"/>
              </a:spcAft>
              <a:buClr>
                <a:schemeClr val="dk1"/>
              </a:buClr>
              <a:buSzPts val="1200"/>
              <a:buFont typeface="Times New Roman"/>
              <a:buChar char="➢"/>
            </a:pPr>
            <a:r>
              <a:rPr lang="en" sz="1200">
                <a:latin typeface="Times New Roman"/>
                <a:ea typeface="Times New Roman"/>
                <a:cs typeface="Times New Roman"/>
                <a:sym typeface="Times New Roman"/>
              </a:rPr>
              <a:t>Approach : Extractive Text Summarization using Rule-Based Summarizer [2]</a:t>
            </a:r>
            <a:endParaRPr/>
          </a:p>
          <a:p>
            <a:pPr marL="457200" lvl="0" indent="-304800" algn="just" rtl="0">
              <a:lnSpc>
                <a:spcPct val="115000"/>
              </a:lnSpc>
              <a:spcBef>
                <a:spcPts val="0"/>
              </a:spcBef>
              <a:spcAft>
                <a:spcPts val="0"/>
              </a:spcAft>
              <a:buClr>
                <a:schemeClr val="dk1"/>
              </a:buClr>
              <a:buSzPts val="1200"/>
              <a:buFont typeface="Times New Roman"/>
              <a:buChar char="➢"/>
            </a:pPr>
            <a:r>
              <a:rPr lang="en" sz="1200">
                <a:latin typeface="Times New Roman"/>
                <a:ea typeface="Times New Roman"/>
                <a:cs typeface="Times New Roman"/>
                <a:sym typeface="Times New Roman"/>
              </a:rPr>
              <a:t>Implementation : </a:t>
            </a:r>
            <a:endParaRPr sz="1200">
              <a:latin typeface="Times New Roman"/>
              <a:ea typeface="Times New Roman"/>
              <a:cs typeface="Times New Roman"/>
              <a:sym typeface="Times New Roman"/>
            </a:endParaRPr>
          </a:p>
          <a:p>
            <a:pPr marL="914400" lvl="1" indent="-304800" algn="just" rtl="0">
              <a:lnSpc>
                <a:spcPct val="115000"/>
              </a:lnSpc>
              <a:spcBef>
                <a:spcPts val="0"/>
              </a:spcBef>
              <a:spcAft>
                <a:spcPts val="0"/>
              </a:spcAft>
              <a:buClr>
                <a:schemeClr val="dk1"/>
              </a:buClr>
              <a:buSzPts val="1200"/>
              <a:buFont typeface="Times New Roman"/>
              <a:buChar char="○"/>
            </a:pPr>
            <a:r>
              <a:rPr lang="en" sz="1200">
                <a:latin typeface="Times New Roman"/>
                <a:ea typeface="Times New Roman"/>
                <a:cs typeface="Times New Roman"/>
                <a:sym typeface="Times New Roman"/>
              </a:rPr>
              <a:t>Pre-processing is the most primary step.</a:t>
            </a:r>
            <a:endParaRPr sz="1200">
              <a:latin typeface="Times New Roman"/>
              <a:ea typeface="Times New Roman"/>
              <a:cs typeface="Times New Roman"/>
              <a:sym typeface="Times New Roman"/>
            </a:endParaRPr>
          </a:p>
          <a:p>
            <a:pPr marL="914400" lvl="1" indent="-304800" algn="just" rtl="0">
              <a:lnSpc>
                <a:spcPct val="115000"/>
              </a:lnSpc>
              <a:spcBef>
                <a:spcPts val="0"/>
              </a:spcBef>
              <a:spcAft>
                <a:spcPts val="0"/>
              </a:spcAft>
              <a:buClr>
                <a:schemeClr val="dk1"/>
              </a:buClr>
              <a:buSzPts val="1200"/>
              <a:buFont typeface="Times New Roman"/>
              <a:buChar char="○"/>
            </a:pPr>
            <a:r>
              <a:rPr lang="en" sz="1200">
                <a:latin typeface="Times New Roman"/>
                <a:ea typeface="Times New Roman"/>
                <a:cs typeface="Times New Roman"/>
                <a:sym typeface="Times New Roman"/>
              </a:rPr>
              <a:t>Then, the next step is keyword extraction.</a:t>
            </a:r>
            <a:endParaRPr sz="1200">
              <a:latin typeface="Times New Roman"/>
              <a:ea typeface="Times New Roman"/>
              <a:cs typeface="Times New Roman"/>
              <a:sym typeface="Times New Roman"/>
            </a:endParaRPr>
          </a:p>
          <a:p>
            <a:pPr marL="914400" lvl="1" indent="-304800" algn="just" rtl="0">
              <a:lnSpc>
                <a:spcPct val="115000"/>
              </a:lnSpc>
              <a:spcBef>
                <a:spcPts val="0"/>
              </a:spcBef>
              <a:spcAft>
                <a:spcPts val="0"/>
              </a:spcAft>
              <a:buClr>
                <a:schemeClr val="dk1"/>
              </a:buClr>
              <a:buSzPts val="1200"/>
              <a:buFont typeface="Times New Roman"/>
              <a:buChar char="○"/>
            </a:pPr>
            <a:r>
              <a:rPr lang="en" sz="1200">
                <a:latin typeface="Times New Roman"/>
                <a:ea typeface="Times New Roman"/>
                <a:cs typeface="Times New Roman"/>
                <a:sym typeface="Times New Roman"/>
              </a:rPr>
              <a:t>Then comes the pruning, a threshold is defined. </a:t>
            </a:r>
            <a:endParaRPr sz="1200">
              <a:latin typeface="Times New Roman"/>
              <a:ea typeface="Times New Roman"/>
              <a:cs typeface="Times New Roman"/>
              <a:sym typeface="Times New Roman"/>
            </a:endParaRPr>
          </a:p>
          <a:p>
            <a:pPr marL="914400" lvl="1" indent="-304800" algn="just" rtl="0">
              <a:lnSpc>
                <a:spcPct val="115000"/>
              </a:lnSpc>
              <a:spcBef>
                <a:spcPts val="0"/>
              </a:spcBef>
              <a:spcAft>
                <a:spcPts val="0"/>
              </a:spcAft>
              <a:buClr>
                <a:schemeClr val="dk1"/>
              </a:buClr>
              <a:buSzPts val="1200"/>
              <a:buFont typeface="Times New Roman"/>
              <a:buChar char="○"/>
            </a:pPr>
            <a:r>
              <a:rPr lang="en" sz="1200">
                <a:latin typeface="Times New Roman"/>
                <a:ea typeface="Times New Roman"/>
                <a:cs typeface="Times New Roman"/>
                <a:sym typeface="Times New Roman"/>
              </a:rPr>
              <a:t>Once threshold is calculated, all terms with tf less than the threshold value are pruned off from the document. </a:t>
            </a:r>
            <a:endParaRPr sz="1200">
              <a:latin typeface="Times New Roman"/>
              <a:ea typeface="Times New Roman"/>
              <a:cs typeface="Times New Roman"/>
              <a:sym typeface="Times New Roman"/>
            </a:endParaRPr>
          </a:p>
          <a:p>
            <a:pPr marL="914400" lvl="1" indent="-304800" algn="just" rtl="0">
              <a:lnSpc>
                <a:spcPct val="115000"/>
              </a:lnSpc>
              <a:spcBef>
                <a:spcPts val="0"/>
              </a:spcBef>
              <a:spcAft>
                <a:spcPts val="0"/>
              </a:spcAft>
              <a:buClr>
                <a:schemeClr val="dk1"/>
              </a:buClr>
              <a:buSzPts val="1200"/>
              <a:buFont typeface="Times New Roman"/>
              <a:buChar char="○"/>
            </a:pPr>
            <a:r>
              <a:rPr lang="en" sz="1200">
                <a:latin typeface="Times New Roman"/>
                <a:ea typeface="Times New Roman"/>
                <a:cs typeface="Times New Roman"/>
                <a:sym typeface="Times New Roman"/>
              </a:rPr>
              <a:t>Seven features are calculated for each sentence and each feature is given a value from 0 to 1 after normalization. </a:t>
            </a:r>
            <a:endParaRPr sz="1200">
              <a:latin typeface="Times New Roman"/>
              <a:ea typeface="Times New Roman"/>
              <a:cs typeface="Times New Roman"/>
              <a:sym typeface="Times New Roman"/>
            </a:endParaRPr>
          </a:p>
          <a:p>
            <a:pPr marL="914400" lvl="1" indent="-304800" algn="just" rtl="0">
              <a:lnSpc>
                <a:spcPct val="115000"/>
              </a:lnSpc>
              <a:spcBef>
                <a:spcPts val="0"/>
              </a:spcBef>
              <a:spcAft>
                <a:spcPts val="0"/>
              </a:spcAft>
              <a:buClr>
                <a:schemeClr val="dk1"/>
              </a:buClr>
              <a:buSzPts val="1200"/>
              <a:buFont typeface="Times New Roman"/>
              <a:buChar char="○"/>
            </a:pPr>
            <a:r>
              <a:rPr lang="en" sz="1200">
                <a:latin typeface="Times New Roman"/>
                <a:ea typeface="Times New Roman"/>
                <a:cs typeface="Times New Roman"/>
                <a:sym typeface="Times New Roman"/>
              </a:rPr>
              <a:t>All sentences are sorted in ascending order based on their scores. Final extractive summary of the document will be displayed.</a:t>
            </a:r>
            <a:endParaRPr/>
          </a:p>
          <a:p>
            <a:pPr marL="457200" lvl="0" indent="0" algn="just" rtl="0">
              <a:lnSpc>
                <a:spcPct val="115000"/>
              </a:lnSpc>
              <a:spcBef>
                <a:spcPts val="0"/>
              </a:spcBef>
              <a:spcAft>
                <a:spcPts val="0"/>
              </a:spcAft>
              <a:buSzPts val="2400"/>
              <a:buNone/>
            </a:pPr>
            <a:endParaRPr sz="1200">
              <a:latin typeface="Times New Roman"/>
              <a:ea typeface="Times New Roman"/>
              <a:cs typeface="Times New Roman"/>
              <a:sym typeface="Times New Roman"/>
            </a:endParaRPr>
          </a:p>
          <a:p>
            <a:pPr marL="457200" lvl="0" indent="-304800" algn="just" rtl="0">
              <a:lnSpc>
                <a:spcPct val="115000"/>
              </a:lnSpc>
              <a:spcBef>
                <a:spcPts val="0"/>
              </a:spcBef>
              <a:spcAft>
                <a:spcPts val="0"/>
              </a:spcAft>
              <a:buClr>
                <a:schemeClr val="dk1"/>
              </a:buClr>
              <a:buSzPts val="1200"/>
              <a:buFont typeface="Times New Roman"/>
              <a:buChar char="➢"/>
            </a:pPr>
            <a:r>
              <a:rPr lang="en" sz="1200">
                <a:latin typeface="Times New Roman"/>
                <a:ea typeface="Times New Roman"/>
                <a:cs typeface="Times New Roman"/>
                <a:sym typeface="Times New Roman"/>
              </a:rPr>
              <a:t>DRAWBACK : Accuracy level is low.</a:t>
            </a:r>
            <a:endParaRPr/>
          </a:p>
          <a:p>
            <a:pPr marL="457200" lvl="0" indent="0" algn="just" rtl="0">
              <a:lnSpc>
                <a:spcPct val="115000"/>
              </a:lnSpc>
              <a:spcBef>
                <a:spcPts val="0"/>
              </a:spcBef>
              <a:spcAft>
                <a:spcPts val="0"/>
              </a:spcAft>
              <a:buSzPts val="2400"/>
              <a:buNone/>
            </a:pPr>
            <a:endParaRPr sz="1200">
              <a:latin typeface="Times New Roman"/>
              <a:ea typeface="Times New Roman"/>
              <a:cs typeface="Times New Roman"/>
              <a:sym typeface="Times New Roman"/>
            </a:endParaRPr>
          </a:p>
          <a:p>
            <a:pPr marL="457200" lvl="0" indent="-304800" algn="just" rtl="0">
              <a:lnSpc>
                <a:spcPct val="115000"/>
              </a:lnSpc>
              <a:spcBef>
                <a:spcPts val="0"/>
              </a:spcBef>
              <a:spcAft>
                <a:spcPts val="0"/>
              </a:spcAft>
              <a:buClr>
                <a:schemeClr val="dk1"/>
              </a:buClr>
              <a:buSzPts val="1200"/>
              <a:buFont typeface="Times New Roman"/>
              <a:buChar char="➢"/>
            </a:pPr>
            <a:r>
              <a:rPr lang="en" sz="1200">
                <a:latin typeface="Times New Roman"/>
                <a:ea typeface="Times New Roman"/>
                <a:cs typeface="Times New Roman"/>
                <a:sym typeface="Times New Roman"/>
              </a:rPr>
              <a:t>FUTURE SCOPE : Multiple documents of similar topic can also be summarized.</a:t>
            </a:r>
            <a:endParaRPr/>
          </a:p>
        </p:txBody>
      </p:sp>
      <p:sp>
        <p:nvSpPr>
          <p:cNvPr id="121" name="Google Shape;121;p10"/>
          <p:cNvSpPr txBox="1">
            <a:spLocks noGrp="1"/>
          </p:cNvSpPr>
          <p:nvPr>
            <p:ph type="sldNum" idx="12"/>
          </p:nvPr>
        </p:nvSpPr>
        <p:spPr>
          <a:xfrm>
            <a:off x="8404384" y="4673651"/>
            <a:ext cx="548700" cy="393600"/>
          </a:xfrm>
          <a:prstGeom prst="rect">
            <a:avLst/>
          </a:prstGeom>
          <a:noFill/>
          <a:ln>
            <a:noFill/>
          </a:ln>
        </p:spPr>
        <p:txBody>
          <a:bodyPr spcFirstLastPara="1" wrap="square" lIns="0" tIns="0" rIns="0" bIns="0" anchor="ctr" anchorCtr="0">
            <a:noAutofit/>
          </a:bodyPr>
          <a:lstStyle/>
          <a:p>
            <a:pPr marL="0" lvl="0" indent="0" algn="r" rtl="0">
              <a:lnSpc>
                <a:spcPct val="100000"/>
              </a:lnSpc>
              <a:spcBef>
                <a:spcPts val="0"/>
              </a:spcBef>
              <a:spcAft>
                <a:spcPts val="0"/>
              </a:spcAft>
              <a:buSzPts val="1300"/>
              <a:buNone/>
            </a:pPr>
            <a:r>
              <a:rPr lang="en"/>
              <a:t>9</a:t>
            </a:r>
            <a:endParaRPr/>
          </a:p>
        </p:txBody>
      </p:sp>
      <p:sp>
        <p:nvSpPr>
          <p:cNvPr id="122" name="Google Shape;122;p10"/>
          <p:cNvSpPr txBox="1">
            <a:spLocks noGrp="1"/>
          </p:cNvSpPr>
          <p:nvPr>
            <p:ph type="title"/>
          </p:nvPr>
        </p:nvSpPr>
        <p:spPr>
          <a:xfrm>
            <a:off x="855345" y="117475"/>
            <a:ext cx="7488555" cy="54356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SzPts val="3200"/>
              <a:buNone/>
            </a:pPr>
            <a:r>
              <a:rPr lang="en" sz="1400">
                <a:solidFill>
                  <a:srgbClr val="31343C"/>
                </a:solidFill>
                <a:latin typeface="Times New Roman"/>
                <a:ea typeface="Times New Roman"/>
                <a:cs typeface="Times New Roman"/>
                <a:sym typeface="Times New Roman"/>
              </a:rPr>
              <a:t>Extractive Text Summarization by Feature-Based Sentence Extraction</a:t>
            </a:r>
            <a:br>
              <a:rPr lang="en" sz="1400">
                <a:solidFill>
                  <a:srgbClr val="31343C"/>
                </a:solidFill>
                <a:latin typeface="Times New Roman"/>
                <a:ea typeface="Times New Roman"/>
                <a:cs typeface="Times New Roman"/>
                <a:sym typeface="Times New Roman"/>
              </a:rPr>
            </a:br>
            <a:r>
              <a:rPr lang="en" sz="1400">
                <a:solidFill>
                  <a:srgbClr val="31343C"/>
                </a:solidFill>
                <a:latin typeface="Times New Roman"/>
                <a:ea typeface="Times New Roman"/>
                <a:cs typeface="Times New Roman"/>
                <a:sym typeface="Times New Roman"/>
              </a:rPr>
              <a:t>Using Rule-Based  Concept</a:t>
            </a:r>
            <a:endParaRPr/>
          </a:p>
        </p:txBody>
      </p:sp>
      <p:pic>
        <p:nvPicPr>
          <p:cNvPr id="123" name="Google Shape;123;p10"/>
          <p:cNvPicPr preferRelativeResize="0"/>
          <p:nvPr/>
        </p:nvPicPr>
        <p:blipFill rotWithShape="1">
          <a:blip r:embed="rId3">
            <a:alphaModFix/>
          </a:blip>
          <a:srcRect/>
          <a:stretch/>
        </p:blipFill>
        <p:spPr>
          <a:xfrm>
            <a:off x="5959475" y="892810"/>
            <a:ext cx="2712720" cy="3581400"/>
          </a:xfrm>
          <a:prstGeom prst="rect">
            <a:avLst/>
          </a:prstGeom>
          <a:noFill/>
          <a:ln>
            <a:noFill/>
          </a:ln>
        </p:spPr>
      </p:pic>
    </p:spTree>
  </p:cSld>
  <p:clrMapOvr>
    <a:masterClrMapping/>
  </p:clrMapOvr>
</p:sld>
</file>

<file path=ppt/theme/theme1.xml><?xml version="1.0" encoding="utf-8"?>
<a:theme xmlns:a="http://schemas.openxmlformats.org/drawingml/2006/main" name="Adrian template">
  <a:themeElements>
    <a:clrScheme name="Custom 347">
      <a:dk1>
        <a:srgbClr val="424650"/>
      </a:dk1>
      <a:lt1>
        <a:srgbClr val="FFFFFF"/>
      </a:lt1>
      <a:dk2>
        <a:srgbClr val="878A96"/>
      </a:dk2>
      <a:lt2>
        <a:srgbClr val="F6F6F5"/>
      </a:lt2>
      <a:accent1>
        <a:srgbClr val="ABB4B8"/>
      </a:accent1>
      <a:accent2>
        <a:srgbClr val="D6DAE0"/>
      </a:accent2>
      <a:accent3>
        <a:srgbClr val="E7ECF0"/>
      </a:accent3>
      <a:accent4>
        <a:srgbClr val="A99282"/>
      </a:accent4>
      <a:accent5>
        <a:srgbClr val="D1B8B0"/>
      </a:accent5>
      <a:accent6>
        <a:srgbClr val="DBCEC4"/>
      </a:accent6>
      <a:hlink>
        <a:srgbClr val="7E87A5"/>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109</TotalTime>
  <Words>3542</Words>
  <Application>Microsoft Office PowerPoint</Application>
  <PresentationFormat>On-screen Show (16:9)</PresentationFormat>
  <Paragraphs>259</Paragraphs>
  <Slides>29</Slides>
  <Notes>17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29</vt:i4>
      </vt:variant>
    </vt:vector>
  </HeadingPairs>
  <TitlesOfParts>
    <vt:vector size="37" baseType="lpstr">
      <vt:lpstr>Calibri</vt:lpstr>
      <vt:lpstr>Noto Sans Symbols</vt:lpstr>
      <vt:lpstr>Inria Sans Light</vt:lpstr>
      <vt:lpstr>Times New Roman</vt:lpstr>
      <vt:lpstr>Inria Sans</vt:lpstr>
      <vt:lpstr>Arial</vt:lpstr>
      <vt:lpstr>Inria Serif</vt:lpstr>
      <vt:lpstr>Adrian template</vt:lpstr>
      <vt:lpstr>RNN ENFORCED COMPUTERIZED SYNOPSIS BUILDER</vt:lpstr>
      <vt:lpstr>Team Members</vt:lpstr>
      <vt:lpstr>Introduction</vt:lpstr>
      <vt:lpstr>Motivation</vt:lpstr>
      <vt:lpstr>Problem Statement</vt:lpstr>
      <vt:lpstr>Literature Review</vt:lpstr>
      <vt:lpstr>PowerPoint Presentation</vt:lpstr>
      <vt:lpstr>Extractive Text Summarization using Sentence Ranking</vt:lpstr>
      <vt:lpstr>Extractive Text Summarization by Feature-Based Sentence Extraction Using Rule-Based  Concept</vt:lpstr>
      <vt:lpstr>Analyzing Fuzzy Based Approach for Extractive Text Summarization</vt:lpstr>
      <vt:lpstr>NLP based Latent Semantic Analysis for Legal Text Summarization</vt:lpstr>
      <vt:lpstr>Abstractive Method of Text Summarization with Sequence to Sequence RNN</vt:lpstr>
      <vt:lpstr>Implementation :</vt:lpstr>
      <vt:lpstr>PowerPoint Presentation</vt:lpstr>
      <vt:lpstr>PowerPoint Presentation</vt:lpstr>
      <vt:lpstr>Implementation</vt:lpstr>
      <vt:lpstr>Speech To Text</vt:lpstr>
      <vt:lpstr>PowerPoint Presentation</vt:lpstr>
      <vt:lpstr>PowerPoint Presentation</vt:lpstr>
      <vt:lpstr>Pegasus (xsum)_Abstractive This model gives very short abstractive summary of the text passage.</vt:lpstr>
      <vt:lpstr>Pegasus (Large)_Extractive</vt:lpstr>
      <vt:lpstr>Pegasus (Reddit-tifu)_Abstractive</vt:lpstr>
      <vt:lpstr>Gensim Approach - Extractive</vt:lpstr>
      <vt:lpstr>Rulebased Model</vt:lpstr>
      <vt:lpstr>Textrank Model</vt:lpstr>
      <vt:lpstr>Comparison of outputs</vt:lpstr>
      <vt:lpstr>Preprocessing</vt:lpstr>
      <vt:lpstr> 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RNN ENFORCED COMPUTERIZED SYNOPSIS BUILDER</dc:title>
  <cp:lastModifiedBy>sweta gupta</cp:lastModifiedBy>
  <cp:revision>12</cp:revision>
  <dcterms:modified xsi:type="dcterms:W3CDTF">2021-08-08T19:33:22Z</dcterms:modified>
</cp:coreProperties>
</file>